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55"/>
  </p:notesMasterIdLst>
  <p:sldIdLst>
    <p:sldId id="669" r:id="rId2"/>
    <p:sldId id="1118" r:id="rId3"/>
    <p:sldId id="1119" r:id="rId4"/>
    <p:sldId id="804" r:id="rId5"/>
    <p:sldId id="805" r:id="rId6"/>
    <p:sldId id="1117" r:id="rId7"/>
    <p:sldId id="1120" r:id="rId8"/>
    <p:sldId id="1121" r:id="rId9"/>
    <p:sldId id="1122" r:id="rId10"/>
    <p:sldId id="1123" r:id="rId11"/>
    <p:sldId id="1126" r:id="rId12"/>
    <p:sldId id="1127" r:id="rId13"/>
    <p:sldId id="1128" r:id="rId14"/>
    <p:sldId id="1129" r:id="rId15"/>
    <p:sldId id="1131" r:id="rId16"/>
    <p:sldId id="1130" r:id="rId17"/>
    <p:sldId id="1132" r:id="rId18"/>
    <p:sldId id="1133" r:id="rId19"/>
    <p:sldId id="1135" r:id="rId20"/>
    <p:sldId id="1138" r:id="rId21"/>
    <p:sldId id="869" r:id="rId22"/>
    <p:sldId id="1139" r:id="rId23"/>
    <p:sldId id="1140" r:id="rId24"/>
    <p:sldId id="1141" r:id="rId25"/>
    <p:sldId id="1143" r:id="rId26"/>
    <p:sldId id="1144" r:id="rId27"/>
    <p:sldId id="1145" r:id="rId28"/>
    <p:sldId id="1146" r:id="rId29"/>
    <p:sldId id="1137" r:id="rId30"/>
    <p:sldId id="1147" r:id="rId31"/>
    <p:sldId id="1136" r:id="rId32"/>
    <p:sldId id="1148" r:id="rId33"/>
    <p:sldId id="1149" r:id="rId34"/>
    <p:sldId id="1151" r:id="rId35"/>
    <p:sldId id="1150" r:id="rId36"/>
    <p:sldId id="1165" r:id="rId37"/>
    <p:sldId id="1152" r:id="rId38"/>
    <p:sldId id="1153" r:id="rId39"/>
    <p:sldId id="1154" r:id="rId40"/>
    <p:sldId id="1166" r:id="rId41"/>
    <p:sldId id="1134" r:id="rId42"/>
    <p:sldId id="1155" r:id="rId43"/>
    <p:sldId id="1156" r:id="rId44"/>
    <p:sldId id="1157" r:id="rId45"/>
    <p:sldId id="931" r:id="rId46"/>
    <p:sldId id="862" r:id="rId47"/>
    <p:sldId id="1160" r:id="rId48"/>
    <p:sldId id="1161" r:id="rId49"/>
    <p:sldId id="1162" r:id="rId50"/>
    <p:sldId id="1163" r:id="rId51"/>
    <p:sldId id="923" r:id="rId52"/>
    <p:sldId id="1164" r:id="rId53"/>
    <p:sldId id="781" r:id="rId5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29" userDrawn="1">
          <p15:clr>
            <a:srgbClr val="A4A3A4"/>
          </p15:clr>
        </p15:guide>
        <p15:guide id="3" pos="527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C8"/>
    <a:srgbClr val="F89387"/>
    <a:srgbClr val="EBF7FF"/>
    <a:srgbClr val="E0A71A"/>
    <a:srgbClr val="B9D9F3"/>
    <a:srgbClr val="BEE2D2"/>
    <a:srgbClr val="8FCFB6"/>
    <a:srgbClr val="EAF1FA"/>
    <a:srgbClr val="FFFDE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 autoAdjust="0"/>
    <p:restoredTop sz="86459" autoAdjust="0"/>
  </p:normalViewPr>
  <p:slideViewPr>
    <p:cSldViewPr snapToGrid="0" snapToObjects="1">
      <p:cViewPr varScale="1">
        <p:scale>
          <a:sx n="118" d="100"/>
          <a:sy n="118" d="100"/>
        </p:scale>
        <p:origin x="3408" y="232"/>
      </p:cViewPr>
      <p:guideLst>
        <p:guide orient="horz" pos="8112"/>
        <p:guide pos="14829"/>
        <p:guide pos="527"/>
        <p:guide orient="horz" pos="528"/>
        <p:guide pos="7678"/>
        <p:guide orient="horz" pos="434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Debt financing refers to borrowing money from creditors (liabilities). </a:t>
            </a:r>
          </a:p>
          <a:p>
            <a:r>
              <a:rPr lang="en-US" dirty="0"/>
              <a:t>Equity financing refers to obtaining investment from stockholders (stockholders’ equity).</a:t>
            </a:r>
          </a:p>
          <a:p>
            <a:r>
              <a:rPr lang="en-US" dirty="0"/>
              <a:t>One advantage of debt financing is that interest on borrowed funds is tax-deductible.</a:t>
            </a:r>
          </a:p>
          <a:p>
            <a:r>
              <a:rPr lang="en-US" dirty="0"/>
              <a:t>Interest expense incurred when borrowing money is tax-deductible, whereas dividends paid to stockholders are not </a:t>
            </a:r>
            <a:r>
              <a:rPr lang="en-US" dirty="0" err="1"/>
              <a:t>taxdeductible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Capital structure</a:t>
            </a:r>
            <a:r>
              <a:rPr lang="en-US" dirty="0"/>
              <a:t>: mixture of liabilities and stockholders’ equity a business uses</a:t>
            </a:r>
          </a:p>
          <a:p>
            <a:pPr lvl="1"/>
            <a:r>
              <a:rPr lang="en-US" b="1" dirty="0"/>
              <a:t>Debt financing</a:t>
            </a:r>
            <a:r>
              <a:rPr lang="en-US" dirty="0"/>
              <a:t>: borrowing money</a:t>
            </a:r>
          </a:p>
          <a:p>
            <a:pPr lvl="1"/>
            <a:r>
              <a:rPr lang="en-US" b="1" dirty="0"/>
              <a:t>Equity financing</a:t>
            </a:r>
            <a:r>
              <a:rPr lang="en-US" dirty="0"/>
              <a:t>: obtaining investment from stockholders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9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(private) bank loan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4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30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9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discount rate </a:t>
            </a:r>
            <a:r>
              <a:rPr lang="en-US" dirty="0"/>
              <a:t>(or </a:t>
            </a:r>
            <a:r>
              <a:rPr lang="en-US" b="1" dirty="0">
                <a:solidFill>
                  <a:schemeClr val="accent2"/>
                </a:solidFill>
              </a:rPr>
              <a:t>market interest rate</a:t>
            </a:r>
            <a:r>
              <a:rPr lang="en-US" dirty="0"/>
              <a:t>) is investors’ expectation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5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For simplicity, </a:t>
            </a:r>
            <a:r>
              <a:rPr lang="en-US" altLang="zh-CN" dirty="0">
                <a:solidFill>
                  <a:schemeClr val="accent1"/>
                </a:solidFill>
              </a:rPr>
              <a:t>in this chapter, </a:t>
            </a:r>
            <a:r>
              <a:rPr lang="en-US" dirty="0">
                <a:solidFill>
                  <a:schemeClr val="accent1"/>
                </a:solidFill>
              </a:rPr>
              <a:t>we assume companies pay interest annually (once a year)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97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For simplicity, </a:t>
            </a:r>
            <a:r>
              <a:rPr lang="en-US" altLang="zh-CN" dirty="0">
                <a:solidFill>
                  <a:schemeClr val="accent1"/>
                </a:solidFill>
              </a:rPr>
              <a:t>in this chapter, </a:t>
            </a:r>
            <a:r>
              <a:rPr lang="en-US" dirty="0">
                <a:solidFill>
                  <a:schemeClr val="accent1"/>
                </a:solidFill>
              </a:rPr>
              <a:t>we assume companies pay interest annually (once a year)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84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rate is higher than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04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rate is higher than 10%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0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Special calculation in the last year(s): beginning book value – residual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0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9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16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Amortization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1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96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Principal = 3,500,000 RMB ; Total Interest Paid = 3,263,952.45 RMB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 payment is declining and is based on remaining principal balance</a:t>
            </a:r>
          </a:p>
          <a:p>
            <a:pPr lvl="1"/>
            <a:r>
              <a:rPr lang="en-US" dirty="0"/>
              <a:t>Total interest paid over 30 years = 3,263,952.45 RMB</a:t>
            </a:r>
          </a:p>
          <a:p>
            <a:pPr lvl="1"/>
            <a:r>
              <a:rPr lang="en-US" dirty="0"/>
              <a:t>Total principal paid over 30 years = 3,500,000 RMB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fraction of </a:t>
            </a:r>
            <a:r>
              <a:rPr lang="en-US" b="1" dirty="0">
                <a:solidFill>
                  <a:srgbClr val="0070C0"/>
                </a:solidFill>
              </a:rPr>
              <a:t>principal payment </a:t>
            </a:r>
            <a:r>
              <a:rPr lang="en-US" dirty="0"/>
              <a:t>is </a:t>
            </a:r>
            <a:r>
              <a:rPr lang="en-US" i="1" dirty="0"/>
              <a:t>increasing</a:t>
            </a:r>
            <a:r>
              <a:rPr lang="en-US" dirty="0"/>
              <a:t> over time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91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500000/(1-1/(1+8%)^20)/8%)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75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sz="2400" dirty="0">
                <a:solidFill>
                  <a:schemeClr val="tx2"/>
                </a:solidFill>
              </a:rPr>
              <a:t>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46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Debt requires payment on specific dates. Failure to repay debt or the interest associated with the debt on a timely basis may result in default and perhaps even bankruptcy for a company. Other things being equal, the higher the debt to equity ratio, the higher the risk of bankruptcy. When a company assumes more debt, risk increases.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09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Debt requires payment on specific dates. Failure to repay debt or the interest associated with the debt on a timely basis may result in default and perhaps even bankruptcy for a company. Other things being equal, the higher the debt to equity ratio, the higher the risk of bankruptcy. When a company assumes more debt, risk increases.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37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i="0" u="none" strike="noStrike" baseline="0" dirty="0">
              <a:solidFill>
                <a:srgbClr val="06749D"/>
              </a:solidFill>
              <a:latin typeface="STIX-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0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essential characteristics of liabilities:</a:t>
            </a:r>
          </a:p>
          <a:p>
            <a:pPr lvl="1"/>
            <a:r>
              <a:rPr lang="en-US" dirty="0"/>
              <a:t>probable future sacrifices of economic benefits</a:t>
            </a:r>
          </a:p>
          <a:p>
            <a:pPr lvl="1"/>
            <a:r>
              <a:rPr lang="en-US" dirty="0"/>
              <a:t>arising from present obligations to other entities</a:t>
            </a:r>
          </a:p>
          <a:p>
            <a:pPr lvl="1"/>
            <a:r>
              <a:rPr lang="en-US" dirty="0"/>
              <a:t>resulting from past transactions or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9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>
                <a:solidFill>
                  <a:schemeClr val="tx1"/>
                </a:solidFill>
                <a:latin typeface="Lato Regular" charset="0"/>
                <a:ea typeface="+mn-ea"/>
                <a:cs typeface="+mn-cs"/>
              </a:rPr>
              <a:t>In most cases, current liabilities are payable within one year, and long-term liabilities are payable more than one year from now.</a:t>
            </a:r>
          </a:p>
          <a:p>
            <a:r>
              <a:rPr lang="en-US" sz="2400" dirty="0"/>
              <a:t>Time it takes to perform the activities that produce revenues (for example, buy inventory, sell to customers, and collect cash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7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litigation expense</a:t>
            </a:r>
          </a:p>
          <a:p>
            <a:pPr lvl="1"/>
            <a:r>
              <a:rPr lang="en-US" dirty="0"/>
              <a:t>warranty expense or product guarantees</a:t>
            </a:r>
          </a:p>
          <a:p>
            <a:pPr lvl="1"/>
            <a:r>
              <a:rPr lang="en-US" dirty="0"/>
              <a:t>environmental damage</a:t>
            </a:r>
          </a:p>
          <a:p>
            <a:pPr lvl="1"/>
            <a:r>
              <a:rPr lang="en-US" dirty="0"/>
              <a:t>premium offers (such as frequent-flyer programs)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8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STIX-Regular"/>
              </a:rPr>
              <a:t>the term </a:t>
            </a:r>
            <a:r>
              <a:rPr lang="en-US" sz="1800" b="1" i="0" u="none" strike="noStrike" baseline="0" dirty="0">
                <a:latin typeface="STIX-Bold"/>
              </a:rPr>
              <a:t>probable </a:t>
            </a:r>
            <a:r>
              <a:rPr lang="en-US" sz="1800" b="0" i="0" u="none" strike="noStrike" baseline="0" dirty="0">
                <a:latin typeface="STIX-Regular"/>
              </a:rPr>
              <a:t>is defined as “more likely than not to occur.” (probability&gt;50%)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82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7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CF80-70D9-4DC5-BD83-7395EA7B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" y="12941302"/>
            <a:ext cx="18834099" cy="774699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3CDD-3304-459D-8BC9-270AAEF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41301"/>
            <a:ext cx="5484971" cy="730250"/>
          </a:xfrm>
        </p:spPr>
        <p:txBody>
          <a:bodyPr/>
          <a:lstStyle>
            <a:lvl1pPr>
              <a:defRPr sz="3600"/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32EAD-F934-4312-912A-7501B648BFFA}"/>
              </a:ext>
            </a:extLst>
          </p:cNvPr>
          <p:cNvSpPr/>
          <p:nvPr userDrawn="1"/>
        </p:nvSpPr>
        <p:spPr>
          <a:xfrm>
            <a:off x="558802" y="406400"/>
            <a:ext cx="23214581" cy="1226185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15225-3F96-4D3C-9DE3-882D1D11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accent6"/>
                </a:solidFill>
                <a:latin typeface="Lat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9BA7B-9333-43E7-B9FC-FA1CFA184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>
            <a:lvl1pPr marL="857264" indent="-857264">
              <a:buFont typeface="Wingdings" panose="05000000000000000000" pitchFamily="2" charset="2"/>
              <a:buChar char="q"/>
              <a:defRPr sz="6000">
                <a:solidFill>
                  <a:schemeClr val="tx2"/>
                </a:solidFill>
              </a:defRPr>
            </a:lvl1pPr>
            <a:lvl2pPr marL="1599997" indent="-685811">
              <a:buFont typeface="Wingdings" panose="05000000000000000000" pitchFamily="2" charset="2"/>
              <a:buChar char="q"/>
              <a:defRPr sz="4800">
                <a:solidFill>
                  <a:schemeClr val="tx2"/>
                </a:solidFill>
              </a:defRPr>
            </a:lvl2pPr>
            <a:lvl3pPr marL="2399883" indent="-571509">
              <a:buFont typeface="Wingdings" panose="05000000000000000000" pitchFamily="2" charset="2"/>
              <a:buChar char="q"/>
              <a:defRPr sz="4000">
                <a:solidFill>
                  <a:schemeClr val="tx2"/>
                </a:solidFill>
              </a:defRPr>
            </a:lvl3pPr>
            <a:lvl4pPr marL="3314069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4pPr>
            <a:lvl5pPr marL="4228255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59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8" y="3"/>
            <a:ext cx="13471948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7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0" y="2443095"/>
            <a:ext cx="11916073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6F027-0957-4913-981B-BDA37978D0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C0826-D186-47D4-B8BD-DAB7B25C0AFB}"/>
              </a:ext>
            </a:extLst>
          </p:cNvPr>
          <p:cNvGrpSpPr/>
          <p:nvPr userDrawn="1"/>
        </p:nvGrpSpPr>
        <p:grpSpPr>
          <a:xfrm>
            <a:off x="0" y="12922253"/>
            <a:ext cx="24377650" cy="793677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2397F7-222A-43BA-9A27-934ABDEA2227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B0F8A-FACF-4950-ADC1-FC999C3F821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365ECB4D-F873-48E5-A106-00F07C56AB93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BC871-AB91-4E23-AB47-B718C2A40CC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7E17C0D4-A4CC-4BE1-8B90-A647D42CCDBD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904A03-E12F-4C52-B7AA-9690A99512D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730253"/>
            <a:ext cx="21025723" cy="17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2768600"/>
            <a:ext cx="21025723" cy="958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8" y="12922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bg1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dt="0"/>
  <p:txStyles>
    <p:titleStyle>
      <a:lvl1pPr algn="l" defTabSz="182837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8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1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73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60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74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8027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213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400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586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8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7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747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93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119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30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49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2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microsoft.com/office/2007/relationships/hdphoto" Target="../media/hdphoto3.wdp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microsoft.com/office/2007/relationships/hdphoto" Target="../media/hdphoto5.wdp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52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rate.com/calculators/mortgages/mortgage-calculator.asp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02894-EDBD-AE41-BB55-4A364972E68C}"/>
              </a:ext>
            </a:extLst>
          </p:cNvPr>
          <p:cNvGrpSpPr/>
          <p:nvPr/>
        </p:nvGrpSpPr>
        <p:grpSpPr>
          <a:xfrm>
            <a:off x="1538953" y="5272949"/>
            <a:ext cx="20777708" cy="6642694"/>
            <a:chOff x="5226049" y="2492483"/>
            <a:chExt cx="16159111" cy="6642694"/>
          </a:xfrm>
        </p:grpSpPr>
        <p:sp>
          <p:nvSpPr>
            <p:cNvPr id="6" name="TextBox 5"/>
            <p:cNvSpPr txBox="1"/>
            <p:nvPr/>
          </p:nvSpPr>
          <p:spPr>
            <a:xfrm>
              <a:off x="5226049" y="2492483"/>
              <a:ext cx="16159111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Chapter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</a:t>
              </a:r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10&amp;11 Current Liabilities</a:t>
              </a:r>
              <a:r>
                <a:rPr lang="zh-CN" alt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and</a:t>
              </a:r>
              <a:r>
                <a:rPr lang="zh-CN" alt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</a:t>
              </a:r>
              <a:r>
                <a:rPr lang="en-US" altLang="zh-CN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Non-Current Liabilities</a:t>
              </a:r>
              <a:endParaRPr lang="en-US" sz="48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13726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Instructor: Dr. Yi Cao</a:t>
              </a:r>
            </a:p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Email: </a:t>
              </a:r>
              <a:r>
                <a:rPr lang="en-US" b="1" spc="3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caoyi@cuhk.edu.cn</a:t>
              </a:r>
              <a:endParaRPr lang="en-US" b="1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D6C2BC2C-C364-4028-917D-2A40A7C7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181" y="10598490"/>
            <a:ext cx="12004066" cy="163717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34C77E-C75A-467C-9BB6-6FC27A65FD32}"/>
              </a:ext>
            </a:extLst>
          </p:cNvPr>
          <p:cNvSpPr/>
          <p:nvPr/>
        </p:nvSpPr>
        <p:spPr>
          <a:xfrm flipH="1">
            <a:off x="-1083705" y="1800358"/>
            <a:ext cx="13272529" cy="1579490"/>
          </a:xfrm>
          <a:prstGeom prst="chevron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Lot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3DCA7-6F98-485B-B765-0A3C5477E5F6}"/>
              </a:ext>
            </a:extLst>
          </p:cNvPr>
          <p:cNvSpPr/>
          <p:nvPr/>
        </p:nvSpPr>
        <p:spPr>
          <a:xfrm>
            <a:off x="286084" y="2179518"/>
            <a:ext cx="1097877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ta"/>
              </a:rPr>
              <a:t>ACT2111 Introductory Financial Accounting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912DC-D855-4D17-9379-F7DBEE3D866B}"/>
              </a:ext>
            </a:extLst>
          </p:cNvPr>
          <p:cNvCxnSpPr/>
          <p:nvPr/>
        </p:nvCxnSpPr>
        <p:spPr>
          <a:xfrm>
            <a:off x="-505326" y="1997242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6D48A-958E-4CF3-AA38-DC18751EEAA4}"/>
              </a:ext>
            </a:extLst>
          </p:cNvPr>
          <p:cNvCxnSpPr/>
          <p:nvPr/>
        </p:nvCxnSpPr>
        <p:spPr>
          <a:xfrm>
            <a:off x="-505326" y="3174145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3CFD7-8047-45CE-9B02-65AB37FA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Unearned Revenues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1085-0165-4B11-9220-CC13D34CBC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Example: Liverpool F.C. (GBR) sells 10,000 season soccer (football) tickets at £50 each for its five-game home schedule. The entry for the sale of season tickets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each game is completed, Liverpool records the recognition of revenue with the following entry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052B-9183-4088-8A83-105A86B4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7262" y="4912868"/>
            <a:ext cx="20785024" cy="2182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126A9-37DE-43C1-89B4-9775F3B68A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7262" y="8985349"/>
            <a:ext cx="20785024" cy="20763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580F4-EFD5-4D83-A0FD-52877B9D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9F15-8EC1-40AF-A49C-681F4D65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7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0357-E055-4381-91A8-AE383B8F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Current Maturities of Long-Term Debt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E3C2-349C-49A4-8D17-9B85E4A97A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dirty="0"/>
              <a:t>Current Maturities of Long-Term Debt</a:t>
            </a:r>
            <a:endParaRPr lang="en-US" dirty="0"/>
          </a:p>
          <a:p>
            <a:pPr lvl="1"/>
            <a:r>
              <a:rPr lang="en-US" dirty="0"/>
              <a:t>Identify current maturities of long-term debt on the </a:t>
            </a:r>
            <a:r>
              <a:rPr lang="en-US" b="1" dirty="0"/>
              <a:t>statement of financial position</a:t>
            </a:r>
            <a:r>
              <a:rPr lang="en-US" dirty="0"/>
              <a:t> (no adjusting entry required)</a:t>
            </a:r>
          </a:p>
          <a:p>
            <a:pPr lvl="1"/>
            <a:r>
              <a:rPr lang="en-US" dirty="0"/>
              <a:t>Presented as </a:t>
            </a:r>
            <a:r>
              <a:rPr lang="en-US" b="1" dirty="0"/>
              <a:t>long-term debt due within one year</a:t>
            </a:r>
          </a:p>
          <a:p>
            <a:r>
              <a:rPr lang="en-US" dirty="0"/>
              <a:t>Example: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0130B7-9C4E-46AE-A503-B21F05A4B198}"/>
              </a:ext>
            </a:extLst>
          </p:cNvPr>
          <p:cNvCxnSpPr>
            <a:cxnSpLocks/>
          </p:cNvCxnSpPr>
          <p:nvPr/>
        </p:nvCxnSpPr>
        <p:spPr>
          <a:xfrm>
            <a:off x="17519301" y="6121399"/>
            <a:ext cx="0" cy="6176061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2E711-EFB2-4A9F-BCD2-7D8966B3EBAF}"/>
              </a:ext>
            </a:extLst>
          </p:cNvPr>
          <p:cNvCxnSpPr>
            <a:cxnSpLocks/>
          </p:cNvCxnSpPr>
          <p:nvPr/>
        </p:nvCxnSpPr>
        <p:spPr>
          <a:xfrm>
            <a:off x="20388593" y="6121399"/>
            <a:ext cx="0" cy="6176061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9FF0A0-4654-47EA-9662-E61BC2668445}"/>
              </a:ext>
            </a:extLst>
          </p:cNvPr>
          <p:cNvCxnSpPr>
            <a:cxnSpLocks/>
          </p:cNvCxnSpPr>
          <p:nvPr/>
        </p:nvCxnSpPr>
        <p:spPr>
          <a:xfrm>
            <a:off x="14395101" y="6121399"/>
            <a:ext cx="0" cy="6176061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B130F5-E57B-4621-A52B-5F372239BEEA}"/>
              </a:ext>
            </a:extLst>
          </p:cNvPr>
          <p:cNvCxnSpPr>
            <a:cxnSpLocks/>
          </p:cNvCxnSpPr>
          <p:nvPr/>
        </p:nvCxnSpPr>
        <p:spPr>
          <a:xfrm>
            <a:off x="11323654" y="6121399"/>
            <a:ext cx="0" cy="6176061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D9D8A0-0673-4541-975A-FE424BDA9050}"/>
              </a:ext>
            </a:extLst>
          </p:cNvPr>
          <p:cNvSpPr/>
          <p:nvPr/>
        </p:nvSpPr>
        <p:spPr>
          <a:xfrm>
            <a:off x="9914936" y="6857999"/>
            <a:ext cx="6037378" cy="83457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2-year note payable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53B50-F2DC-4BEB-A6EE-5EBE5B7F4D52}"/>
              </a:ext>
            </a:extLst>
          </p:cNvPr>
          <p:cNvSpPr/>
          <p:nvPr/>
        </p:nvSpPr>
        <p:spPr>
          <a:xfrm>
            <a:off x="9914936" y="8206917"/>
            <a:ext cx="9214336" cy="83457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3-year note payable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1371CC-88E8-4DB0-A247-4F6D1ABDE9A7}"/>
              </a:ext>
            </a:extLst>
          </p:cNvPr>
          <p:cNvSpPr/>
          <p:nvPr/>
        </p:nvSpPr>
        <p:spPr>
          <a:xfrm>
            <a:off x="9914936" y="9555835"/>
            <a:ext cx="11805135" cy="83457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4-year note payable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60C56-D2C6-43BE-B0EC-2A2E7D393511}"/>
              </a:ext>
            </a:extLst>
          </p:cNvPr>
          <p:cNvSpPr txBox="1"/>
          <p:nvPr/>
        </p:nvSpPr>
        <p:spPr>
          <a:xfrm>
            <a:off x="9818290" y="6121399"/>
            <a:ext cx="1335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2020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23EA2-F6AE-4862-9BA3-27609124DDDD}"/>
              </a:ext>
            </a:extLst>
          </p:cNvPr>
          <p:cNvSpPr txBox="1"/>
          <p:nvPr/>
        </p:nvSpPr>
        <p:spPr>
          <a:xfrm>
            <a:off x="12939036" y="6121399"/>
            <a:ext cx="1335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06BC3-D158-4FFD-A669-02172A2DB16E}"/>
              </a:ext>
            </a:extLst>
          </p:cNvPr>
          <p:cNvSpPr txBox="1"/>
          <p:nvPr/>
        </p:nvSpPr>
        <p:spPr>
          <a:xfrm>
            <a:off x="16017561" y="6121399"/>
            <a:ext cx="1335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2022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9A7C0-2444-4E5C-AAA6-98E1D3FB23F8}"/>
              </a:ext>
            </a:extLst>
          </p:cNvPr>
          <p:cNvSpPr txBox="1"/>
          <p:nvPr/>
        </p:nvSpPr>
        <p:spPr>
          <a:xfrm>
            <a:off x="18952939" y="6121399"/>
            <a:ext cx="1335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2059A0-1B0B-43AF-86FB-BC8C028BEAD6}"/>
              </a:ext>
            </a:extLst>
          </p:cNvPr>
          <p:cNvSpPr txBox="1"/>
          <p:nvPr/>
        </p:nvSpPr>
        <p:spPr>
          <a:xfrm>
            <a:off x="1178833" y="11651129"/>
            <a:ext cx="771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Long-term debt due within one year: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102DA-EBC0-4B40-A01A-3E9A08EE5A93}"/>
              </a:ext>
            </a:extLst>
          </p:cNvPr>
          <p:cNvSpPr txBox="1"/>
          <p:nvPr/>
        </p:nvSpPr>
        <p:spPr>
          <a:xfrm>
            <a:off x="1178833" y="11004798"/>
            <a:ext cx="7719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Long-term debt: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7C2BAC6-EB59-4C8F-B921-E40A23F32D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1288" y="6661296"/>
            <a:ext cx="1227976" cy="1227976"/>
          </a:xfrm>
          <a:prstGeom prst="rect">
            <a:avLst/>
          </a:prstGeom>
        </p:spPr>
      </p:pic>
      <p:pic>
        <p:nvPicPr>
          <p:cNvPr id="35" name="Picture 8" descr="Pożyczka tanio. Na sam dowód osobisty. Bez BIK. Katowice Śródmieście •  OLX.pl">
            <a:extLst>
              <a:ext uri="{FF2B5EF4-FFF2-40B4-BE49-F238E27FC236}">
                <a16:creationId xmlns:a16="http://schemas.microsoft.com/office/drawing/2014/main" id="{B7174464-444F-4507-8EDF-4283F0DB2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20387" r="19174" b="18486"/>
          <a:stretch/>
        </p:blipFill>
        <p:spPr bwMode="auto">
          <a:xfrm>
            <a:off x="16118744" y="6661296"/>
            <a:ext cx="1063555" cy="12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96767EA-1256-4301-98F9-04AC3A05EC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1288" y="8010214"/>
            <a:ext cx="1227976" cy="122797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4A1574E-7E63-4A75-ADBF-B45352FA21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1288" y="9359132"/>
            <a:ext cx="1227976" cy="1227976"/>
          </a:xfrm>
          <a:prstGeom prst="rect">
            <a:avLst/>
          </a:prstGeom>
        </p:spPr>
      </p:pic>
      <p:pic>
        <p:nvPicPr>
          <p:cNvPr id="38" name="Picture 8" descr="Pożyczka tanio. Na sam dowód osobisty. Bez BIK. Katowice Śródmieście •  OLX.pl">
            <a:extLst>
              <a:ext uri="{FF2B5EF4-FFF2-40B4-BE49-F238E27FC236}">
                <a16:creationId xmlns:a16="http://schemas.microsoft.com/office/drawing/2014/main" id="{600BE505-3E98-44AC-99DD-18095B168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20387" r="19174" b="18486"/>
          <a:stretch/>
        </p:blipFill>
        <p:spPr bwMode="auto">
          <a:xfrm>
            <a:off x="19274864" y="8010214"/>
            <a:ext cx="1063555" cy="12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Pożyczka tanio. Na sam dowód osobisty. Bez BIK. Katowice Śródmieście •  OLX.pl">
            <a:extLst>
              <a:ext uri="{FF2B5EF4-FFF2-40B4-BE49-F238E27FC236}">
                <a16:creationId xmlns:a16="http://schemas.microsoft.com/office/drawing/2014/main" id="{8BAE8BBC-E4E3-4ABD-934E-ACB7C9337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20387" r="19174" b="18486"/>
          <a:stretch/>
        </p:blipFill>
        <p:spPr bwMode="auto">
          <a:xfrm>
            <a:off x="21854032" y="9359132"/>
            <a:ext cx="1063555" cy="12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E427BF-1155-463F-A20E-6CA4B2120E19}"/>
              </a:ext>
            </a:extLst>
          </p:cNvPr>
          <p:cNvCxnSpPr>
            <a:cxnSpLocks/>
          </p:cNvCxnSpPr>
          <p:nvPr/>
        </p:nvCxnSpPr>
        <p:spPr>
          <a:xfrm>
            <a:off x="23049731" y="6121399"/>
            <a:ext cx="0" cy="6176061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AF1589-CAAE-4A60-910B-A8092C65B62E}"/>
              </a:ext>
            </a:extLst>
          </p:cNvPr>
          <p:cNvSpPr txBox="1"/>
          <p:nvPr/>
        </p:nvSpPr>
        <p:spPr>
          <a:xfrm>
            <a:off x="21656709" y="6121399"/>
            <a:ext cx="1335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2024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097E2A-7851-479D-8977-46230FB3CE7C}"/>
              </a:ext>
            </a:extLst>
          </p:cNvPr>
          <p:cNvSpPr txBox="1"/>
          <p:nvPr/>
        </p:nvSpPr>
        <p:spPr>
          <a:xfrm>
            <a:off x="8615129" y="11651129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A933B5-C84F-4E50-910C-36EB477E6999}"/>
              </a:ext>
            </a:extLst>
          </p:cNvPr>
          <p:cNvSpPr txBox="1"/>
          <p:nvPr/>
        </p:nvSpPr>
        <p:spPr>
          <a:xfrm>
            <a:off x="8615129" y="11004798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$3,000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91CF65-78B8-485C-9B78-EDBD18AC5DA1}"/>
              </a:ext>
            </a:extLst>
          </p:cNvPr>
          <p:cNvSpPr txBox="1"/>
          <p:nvPr/>
        </p:nvSpPr>
        <p:spPr>
          <a:xfrm>
            <a:off x="11559571" y="11651129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EAC1AF-FDC7-4D16-9F4E-375D8272BFA6}"/>
              </a:ext>
            </a:extLst>
          </p:cNvPr>
          <p:cNvSpPr txBox="1"/>
          <p:nvPr/>
        </p:nvSpPr>
        <p:spPr>
          <a:xfrm>
            <a:off x="11559571" y="11004798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$2,000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7C986A-1D12-4463-8079-50A55F21E6F4}"/>
              </a:ext>
            </a:extLst>
          </p:cNvPr>
          <p:cNvSpPr txBox="1"/>
          <p:nvPr/>
        </p:nvSpPr>
        <p:spPr>
          <a:xfrm>
            <a:off x="14677619" y="11651129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2BB4C-6909-4143-8300-9040266A2A5E}"/>
              </a:ext>
            </a:extLst>
          </p:cNvPr>
          <p:cNvSpPr txBox="1"/>
          <p:nvPr/>
        </p:nvSpPr>
        <p:spPr>
          <a:xfrm>
            <a:off x="14677619" y="11004798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FAAFAF-E9BA-4F83-A791-5221A524D696}"/>
              </a:ext>
            </a:extLst>
          </p:cNvPr>
          <p:cNvSpPr txBox="1"/>
          <p:nvPr/>
        </p:nvSpPr>
        <p:spPr>
          <a:xfrm>
            <a:off x="17653132" y="11651129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9BEED8-274A-4CBB-AD07-F8DAA2056DBC}"/>
              </a:ext>
            </a:extLst>
          </p:cNvPr>
          <p:cNvSpPr txBox="1"/>
          <p:nvPr/>
        </p:nvSpPr>
        <p:spPr>
          <a:xfrm>
            <a:off x="17653132" y="11004798"/>
            <a:ext cx="259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$0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BDF983-7086-4986-82C4-77F47077E4CC}"/>
              </a:ext>
            </a:extLst>
          </p:cNvPr>
          <p:cNvSpPr txBox="1"/>
          <p:nvPr/>
        </p:nvSpPr>
        <p:spPr>
          <a:xfrm>
            <a:off x="7280192" y="6946193"/>
            <a:ext cx="164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3AD813-D31F-46AC-B6BE-5DA7F1AACB38}"/>
              </a:ext>
            </a:extLst>
          </p:cNvPr>
          <p:cNvSpPr txBox="1"/>
          <p:nvPr/>
        </p:nvSpPr>
        <p:spPr>
          <a:xfrm>
            <a:off x="7280192" y="8295111"/>
            <a:ext cx="164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F03302-E3D1-4EE3-911D-B9C510ACF037}"/>
              </a:ext>
            </a:extLst>
          </p:cNvPr>
          <p:cNvSpPr txBox="1"/>
          <p:nvPr/>
        </p:nvSpPr>
        <p:spPr>
          <a:xfrm>
            <a:off x="7280192" y="9655880"/>
            <a:ext cx="1644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$1,000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700C954-D1F4-4EB7-B419-F05485BD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B8E2FB-9BD6-45D4-9F44-F331045B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9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A7EF-0072-4E35-8AC9-5F41B82A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DEF6-16E8-4FDA-809A-EFA1FA7D6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Reporting Uncertainty</a:t>
            </a:r>
          </a:p>
          <a:p>
            <a:pPr lvl="1"/>
            <a:r>
              <a:rPr lang="en-US" dirty="0"/>
              <a:t>Most current liabilities are certain (e.g., notes payable)</a:t>
            </a:r>
          </a:p>
          <a:p>
            <a:pPr lvl="1"/>
            <a:r>
              <a:rPr lang="en-US" dirty="0"/>
              <a:t>Some current liabilities </a:t>
            </a:r>
            <a:r>
              <a:rPr lang="en-US" altLang="zh-CN" dirty="0"/>
              <a:t>that </a:t>
            </a:r>
            <a:r>
              <a:rPr lang="en-US" dirty="0"/>
              <a:t>are uncertain </a:t>
            </a:r>
            <a:r>
              <a:rPr lang="en-US" altLang="zh-CN" dirty="0"/>
              <a:t>are </a:t>
            </a:r>
            <a:r>
              <a:rPr lang="en-US" dirty="0"/>
              <a:t>called </a:t>
            </a:r>
            <a:r>
              <a:rPr lang="en-US" b="1" dirty="0"/>
              <a:t>provisions</a:t>
            </a:r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provision</a:t>
            </a:r>
            <a:r>
              <a:rPr lang="en-US" dirty="0"/>
              <a:t> is a liability of uncertain timing or amount</a:t>
            </a:r>
          </a:p>
          <a:p>
            <a:r>
              <a:rPr lang="en-US" dirty="0"/>
              <a:t>Common types of provisions are obligations related to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2E6A0ECB-7B28-41F2-8CB5-59E39C103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9" r="3363"/>
          <a:stretch/>
        </p:blipFill>
        <p:spPr bwMode="auto">
          <a:xfrm>
            <a:off x="18303761" y="7246931"/>
            <a:ext cx="3985019" cy="3958098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D3234850-6FFD-4292-9CA3-95EF0282E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87"/>
          <a:stretch/>
        </p:blipFill>
        <p:spPr bwMode="auto">
          <a:xfrm>
            <a:off x="12824011" y="7246931"/>
            <a:ext cx="3985019" cy="3958098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2" descr="Related image">
            <a:extLst>
              <a:ext uri="{FF2B5EF4-FFF2-40B4-BE49-F238E27FC236}">
                <a16:creationId xmlns:a16="http://schemas.microsoft.com/office/drawing/2014/main" id="{D978FEC0-2859-4F8C-95D4-19C47CE2F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13"/>
          <a:stretch/>
        </p:blipFill>
        <p:spPr bwMode="auto">
          <a:xfrm>
            <a:off x="1933010" y="7239231"/>
            <a:ext cx="3985019" cy="3964589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4" descr="Related image">
            <a:extLst>
              <a:ext uri="{FF2B5EF4-FFF2-40B4-BE49-F238E27FC236}">
                <a16:creationId xmlns:a16="http://schemas.microsoft.com/office/drawing/2014/main" id="{7F637914-137E-40CF-9893-94E251870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 t="11888" r="12665" b="10650"/>
          <a:stretch/>
        </p:blipFill>
        <p:spPr bwMode="auto">
          <a:xfrm>
            <a:off x="7412761" y="7240034"/>
            <a:ext cx="3927270" cy="3972257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DA4BF-A555-4D68-AF4F-CCE16522D513}"/>
              </a:ext>
            </a:extLst>
          </p:cNvPr>
          <p:cNvSpPr txBox="1"/>
          <p:nvPr/>
        </p:nvSpPr>
        <p:spPr>
          <a:xfrm>
            <a:off x="2060433" y="11359187"/>
            <a:ext cx="3730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litigation expense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4FB87-1BEB-4235-A1E8-576DBEE1A46C}"/>
              </a:ext>
            </a:extLst>
          </p:cNvPr>
          <p:cNvSpPr txBox="1"/>
          <p:nvPr/>
        </p:nvSpPr>
        <p:spPr>
          <a:xfrm>
            <a:off x="7141030" y="11359187"/>
            <a:ext cx="4470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warranty expense </a:t>
            </a:r>
            <a:r>
              <a:rPr lang="en-US" dirty="0">
                <a:solidFill>
                  <a:schemeClr val="tx2"/>
                </a:solidFill>
              </a:rPr>
              <a:t>or </a:t>
            </a:r>
            <a:r>
              <a:rPr lang="en-US" b="1" dirty="0">
                <a:solidFill>
                  <a:schemeClr val="tx2"/>
                </a:solidFill>
              </a:rPr>
              <a:t>product guarantees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34A20-B446-481D-9339-A2FEEA36BD46}"/>
              </a:ext>
            </a:extLst>
          </p:cNvPr>
          <p:cNvSpPr txBox="1"/>
          <p:nvPr/>
        </p:nvSpPr>
        <p:spPr>
          <a:xfrm>
            <a:off x="12366171" y="11359187"/>
            <a:ext cx="4900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environmental damage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4CE584-AC54-4480-AA77-3FDCFB3A1F47}"/>
              </a:ext>
            </a:extLst>
          </p:cNvPr>
          <p:cNvSpPr txBox="1"/>
          <p:nvPr/>
        </p:nvSpPr>
        <p:spPr>
          <a:xfrm>
            <a:off x="17845921" y="11359187"/>
            <a:ext cx="4900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premium offers (such as frequent-flyer programs)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6AAEC-ACF6-4B3B-96DB-5D63162E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61732-129B-4331-B315-1DC436DA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8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C73E-2537-4065-AB2E-5CB4CE97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of a Provision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77B9-F6C4-472D-9AA7-B8945EE562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Companies accrue an </a:t>
            </a:r>
            <a:r>
              <a:rPr lang="en-US" b="1" dirty="0"/>
              <a:t>expense</a:t>
            </a:r>
            <a:r>
              <a:rPr lang="en-US" dirty="0"/>
              <a:t> and related </a:t>
            </a:r>
            <a:r>
              <a:rPr lang="en-US" b="1" dirty="0"/>
              <a:t>liability</a:t>
            </a:r>
            <a:r>
              <a:rPr lang="en-US" dirty="0"/>
              <a:t> for a provision only if the following three conditions are met: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A company has a present obligation as a result of a past event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It is </a:t>
            </a:r>
            <a:r>
              <a:rPr lang="en-US" b="1" dirty="0">
                <a:solidFill>
                  <a:srgbClr val="F89387"/>
                </a:solidFill>
              </a:rPr>
              <a:t>probable</a:t>
            </a:r>
            <a:r>
              <a:rPr lang="en-US" dirty="0"/>
              <a:t> that an outflow of resources will be required to settle the obligation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The amount of the obligation is </a:t>
            </a:r>
            <a:r>
              <a:rPr lang="en-US" b="1" dirty="0">
                <a:solidFill>
                  <a:schemeClr val="accent2"/>
                </a:solidFill>
              </a:rPr>
              <a:t>reasonabl</a:t>
            </a:r>
            <a:r>
              <a:rPr lang="en-US" altLang="zh-CN" b="1" dirty="0">
                <a:solidFill>
                  <a:schemeClr val="accent2"/>
                </a:solidFill>
              </a:rPr>
              <a:t>y</a:t>
            </a:r>
            <a:r>
              <a:rPr lang="en-US" b="1" dirty="0">
                <a:solidFill>
                  <a:schemeClr val="accent2"/>
                </a:solidFill>
              </a:rPr>
              <a:t> estimable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1564-D785-45D8-A062-38441144A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20000"/>
          </a:blip>
          <a:srcRect l="-2246" t="2281" r="2246"/>
          <a:stretch/>
        </p:blipFill>
        <p:spPr>
          <a:xfrm>
            <a:off x="2433022" y="7291922"/>
            <a:ext cx="21486651" cy="5494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75BA5A-B220-4C21-A4B5-B3DC0A198321}"/>
              </a:ext>
            </a:extLst>
          </p:cNvPr>
          <p:cNvSpPr txBox="1"/>
          <p:nvPr/>
        </p:nvSpPr>
        <p:spPr>
          <a:xfrm>
            <a:off x="-3336487" y="11585635"/>
            <a:ext cx="2525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the chance is slight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2B9D4-2163-45F0-84E6-E764838606F1}"/>
              </a:ext>
            </a:extLst>
          </p:cNvPr>
          <p:cNvSpPr txBox="1"/>
          <p:nvPr/>
        </p:nvSpPr>
        <p:spPr>
          <a:xfrm>
            <a:off x="-3384193" y="9216905"/>
            <a:ext cx="2962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likely to occur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751D3D-26C0-4266-8E8B-89C42CF6B3A7}"/>
              </a:ext>
            </a:extLst>
          </p:cNvPr>
          <p:cNvCxnSpPr/>
          <p:nvPr/>
        </p:nvCxnSpPr>
        <p:spPr>
          <a:xfrm>
            <a:off x="-1260944" y="9863236"/>
            <a:ext cx="1117600" cy="333829"/>
          </a:xfrm>
          <a:prstGeom prst="straightConnector1">
            <a:avLst/>
          </a:prstGeom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CED8B8-9B7D-4E92-89E1-30B4CE7E0990}"/>
              </a:ext>
            </a:extLst>
          </p:cNvPr>
          <p:cNvCxnSpPr>
            <a:cxnSpLocks/>
          </p:cNvCxnSpPr>
          <p:nvPr/>
        </p:nvCxnSpPr>
        <p:spPr>
          <a:xfrm flipV="1">
            <a:off x="-1153966" y="11708382"/>
            <a:ext cx="1079832" cy="503449"/>
          </a:xfrm>
          <a:prstGeom prst="straightConnector1">
            <a:avLst/>
          </a:prstGeom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6BBDD1C2-D78B-4C70-A6CB-C65D29DBA0F9}"/>
              </a:ext>
            </a:extLst>
          </p:cNvPr>
          <p:cNvSpPr/>
          <p:nvPr/>
        </p:nvSpPr>
        <p:spPr>
          <a:xfrm>
            <a:off x="362727" y="7184570"/>
            <a:ext cx="6502529" cy="2249715"/>
          </a:xfrm>
          <a:prstGeom prst="wedgeRoundRectCallout">
            <a:avLst>
              <a:gd name="adj1" fmla="val -341"/>
              <a:gd name="adj2" fmla="val 88823"/>
              <a:gd name="adj3" fmla="val 16667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tx2"/>
                </a:solidFill>
                <a:latin typeface="STIX-Regular"/>
              </a:rPr>
              <a:t>T</a:t>
            </a:r>
            <a:r>
              <a:rPr lang="en-US" sz="3600" b="0" i="0" u="none" strike="noStrike" baseline="0" dirty="0">
                <a:solidFill>
                  <a:schemeClr val="tx2"/>
                </a:solidFill>
                <a:latin typeface="STIX-Regular"/>
              </a:rPr>
              <a:t>he term </a:t>
            </a:r>
            <a:r>
              <a:rPr lang="en-US" sz="3600" b="1" i="0" u="none" strike="noStrike" baseline="0" dirty="0">
                <a:solidFill>
                  <a:schemeClr val="tx2"/>
                </a:solidFill>
                <a:latin typeface="STIX-Bold"/>
              </a:rPr>
              <a:t>probable </a:t>
            </a:r>
            <a:r>
              <a:rPr lang="en-US" sz="3600" b="0" i="0" u="none" strike="noStrike" baseline="0" dirty="0">
                <a:solidFill>
                  <a:schemeClr val="tx2"/>
                </a:solidFill>
                <a:latin typeface="STIX-Regular"/>
              </a:rPr>
              <a:t>is defined as “more likely than not to occur.” (probability&gt;50%, but this cutoff varies across countries)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C0B6C-CAB4-4443-9F29-BA335C8D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0A015-020E-4E8A-930E-ED816FE2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8CEB6-7047-440D-9599-FBBA75EAB81F}"/>
              </a:ext>
            </a:extLst>
          </p:cNvPr>
          <p:cNvSpPr/>
          <p:nvPr/>
        </p:nvSpPr>
        <p:spPr>
          <a:xfrm>
            <a:off x="3846286" y="10168442"/>
            <a:ext cx="13832114" cy="869337"/>
          </a:xfrm>
          <a:prstGeom prst="rect">
            <a:avLst/>
          </a:prstGeom>
          <a:noFill/>
          <a:ln w="57150">
            <a:solidFill>
              <a:srgbClr val="FC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7209C-1541-43E6-9600-01C743E65A46}"/>
              </a:ext>
            </a:extLst>
          </p:cNvPr>
          <p:cNvSpPr/>
          <p:nvPr/>
        </p:nvSpPr>
        <p:spPr>
          <a:xfrm>
            <a:off x="10421257" y="8788065"/>
            <a:ext cx="7091139" cy="21143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9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3D3D-13BA-4521-B76B-4F08473B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a Provision - Product Warranties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9F98-3428-4206-912F-A428928B95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Product Warranties</a:t>
            </a:r>
          </a:p>
          <a:p>
            <a:pPr lvl="1"/>
            <a:r>
              <a:rPr lang="en-US" dirty="0"/>
              <a:t>Promise made by a seller to a buyer to make good on a deficiency of quantity, quality, or performance in a product</a:t>
            </a:r>
          </a:p>
          <a:p>
            <a:pPr lvl="1"/>
            <a:r>
              <a:rPr lang="en-US" dirty="0"/>
              <a:t>Estimated cost of honoring product warranty contracts should be recognized as an </a:t>
            </a:r>
            <a:r>
              <a:rPr lang="en-US" b="1" dirty="0"/>
              <a:t>expense</a:t>
            </a:r>
            <a:r>
              <a:rPr lang="en-US" dirty="0"/>
              <a:t> in the period in which the sale occurs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68F739-F53B-4F5A-97A8-5286DD46DF7E}"/>
              </a:ext>
            </a:extLst>
          </p:cNvPr>
          <p:cNvSpPr txBox="1">
            <a:spLocks/>
          </p:cNvSpPr>
          <p:nvPr/>
        </p:nvSpPr>
        <p:spPr>
          <a:xfrm>
            <a:off x="7385050" y="6299201"/>
            <a:ext cx="15906750" cy="6337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</a:t>
            </a:r>
            <a:r>
              <a:rPr lang="en-US" altLang="en-US" dirty="0"/>
              <a:t>Denson Manufacturing sells 10,000 washers and dryers at an average price of €600 each. The selling price includes a one-year warranty on parts. Denson expects that 500 units (5%) will be defective and that warranty repair costs will average €80 per unit. In 2020, the company honors warranty contracts on 300 units, at a total cost of €24,000.  </a:t>
            </a:r>
            <a:endParaRPr lang="en-US" dirty="0"/>
          </a:p>
          <a:p>
            <a:endParaRPr lang="en-US" dirty="0"/>
          </a:p>
        </p:txBody>
      </p:sp>
      <p:pic>
        <p:nvPicPr>
          <p:cNvPr id="3076" name="Picture 4" descr="Multicolor Warranty Cards, Rs 20 /piece Nakshatra Enterprises | ID:  18144491633">
            <a:extLst>
              <a:ext uri="{FF2B5EF4-FFF2-40B4-BE49-F238E27FC236}">
                <a16:creationId xmlns:a16="http://schemas.microsoft.com/office/drawing/2014/main" id="{264190CE-A4BF-4EEF-A596-35306B4EC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1" b="18349"/>
          <a:stretch/>
        </p:blipFill>
        <p:spPr bwMode="auto">
          <a:xfrm>
            <a:off x="-7413625" y="-206409"/>
            <a:ext cx="6816725" cy="45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em Printing Plastic Glossy Watch Warranty Card - Buy Card Watch  Warranty,Oem Plastic Card,Glossy Warranty Card Product on Alibaba.com">
            <a:extLst>
              <a:ext uri="{FF2B5EF4-FFF2-40B4-BE49-F238E27FC236}">
                <a16:creationId xmlns:a16="http://schemas.microsoft.com/office/drawing/2014/main" id="{0D46BC3F-E012-4911-A6F1-2563074E6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0650" y="4791075"/>
            <a:ext cx="714375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arranty Cards - Plastic Warranty Card Manufacturer from New Delhi">
            <a:extLst>
              <a:ext uri="{FF2B5EF4-FFF2-40B4-BE49-F238E27FC236}">
                <a16:creationId xmlns:a16="http://schemas.microsoft.com/office/drawing/2014/main" id="{B7B435D9-955E-4DF0-947E-07273CAE7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0" b="18600"/>
          <a:stretch/>
        </p:blipFill>
        <p:spPr bwMode="auto">
          <a:xfrm>
            <a:off x="3222170" y="9227574"/>
            <a:ext cx="5074557" cy="32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79AF2-76B7-4107-A18F-23F9405F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43F51-94FC-460B-A07D-530D96BB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This New French Law Is Designed To Make Products Easier To Repair, So">
            <a:extLst>
              <a:ext uri="{FF2B5EF4-FFF2-40B4-BE49-F238E27FC236}">
                <a16:creationId xmlns:a16="http://schemas.microsoft.com/office/drawing/2014/main" id="{935E3FF1-201C-4D03-958A-75FB18A2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3" y="6299201"/>
            <a:ext cx="5475061" cy="30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9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3D3D-13BA-4521-B76B-4F08473B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a Provision - Product Warranties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9F98-3428-4206-912F-A428928B95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Denson records those repair costs incurred in 2020 to honor warranty contracts on 2020 sales as follows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73D28-ABCD-4520-A9BC-7CC0E722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27125" y="3983217"/>
            <a:ext cx="20123400" cy="280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201FD-37D4-42DD-83FA-1327A5F5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51" y="7232693"/>
            <a:ext cx="11863698" cy="46894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74092A-C7EB-453A-83A8-B347D673DC57}"/>
              </a:ext>
            </a:extLst>
          </p:cNvPr>
          <p:cNvSpPr txBox="1">
            <a:spLocks/>
          </p:cNvSpPr>
          <p:nvPr/>
        </p:nvSpPr>
        <p:spPr>
          <a:xfrm>
            <a:off x="990601" y="6937262"/>
            <a:ext cx="10401299" cy="5699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At December 31, to accrue the estimated warranty costs on the 2020 sales, less the amount already honored in 2020 of €24,000, Denson computes the warranty liability at December 31 as follows</a:t>
            </a:r>
            <a:endParaRPr lang="en-US" sz="5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82C99-99C5-4834-83AD-BAF0C6BD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13771-424D-4B13-95F8-08333D8A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2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3D3D-13BA-4521-B76B-4F08473B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a Provision - Product Warranties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9F98-3428-4206-912F-A428928B95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The company makes the following adjusting entry at December 31 for €16,000 after it adjusts for €24,000 of warranty claims honored during 2020</a:t>
            </a:r>
          </a:p>
          <a:p>
            <a:pPr lvl="1"/>
            <a:endParaRPr lang="en-US" sz="3800" b="1" dirty="0"/>
          </a:p>
          <a:p>
            <a:pPr lvl="1"/>
            <a:endParaRPr lang="en-US" sz="3800" b="1" dirty="0"/>
          </a:p>
          <a:p>
            <a:pPr lvl="1"/>
            <a:endParaRPr lang="en-US" sz="3800" dirty="0"/>
          </a:p>
          <a:p>
            <a:r>
              <a:rPr lang="en-US" sz="5000" dirty="0"/>
              <a:t>The company reports </a:t>
            </a:r>
          </a:p>
          <a:p>
            <a:pPr lvl="1"/>
            <a:r>
              <a:rPr lang="en-US" sz="3800" b="1" dirty="0"/>
              <a:t>warranty expense </a:t>
            </a:r>
            <a:r>
              <a:rPr lang="en-US" sz="3800" dirty="0"/>
              <a:t>under selling expenses 	(amount = €40,000 = 	</a:t>
            </a:r>
            <a:r>
              <a:rPr lang="en-US" sz="3800" b="1" dirty="0">
                <a:solidFill>
                  <a:schemeClr val="accent1"/>
                </a:solidFill>
              </a:rPr>
              <a:t>€24,000 </a:t>
            </a:r>
            <a:r>
              <a:rPr lang="en-US" sz="3800" dirty="0"/>
              <a:t>+ </a:t>
            </a:r>
            <a:r>
              <a:rPr lang="en-US" sz="3800" b="1" dirty="0">
                <a:solidFill>
                  <a:srgbClr val="F89387"/>
                </a:solidFill>
              </a:rPr>
              <a:t>€16,000 </a:t>
            </a:r>
            <a:r>
              <a:rPr lang="en-US" sz="3800" dirty="0"/>
              <a:t>)</a:t>
            </a:r>
          </a:p>
          <a:p>
            <a:pPr lvl="1"/>
            <a:r>
              <a:rPr lang="en-US" sz="3800" b="1" dirty="0"/>
              <a:t>warranty liability </a:t>
            </a:r>
            <a:r>
              <a:rPr lang="en-US" sz="3800" dirty="0"/>
              <a:t>as a current liability 	(amount = €16,000)</a:t>
            </a:r>
          </a:p>
          <a:p>
            <a:r>
              <a:rPr lang="en-US" sz="5000" dirty="0"/>
              <a:t>In the following year, assuming that the company replaces 20 defective units in January 2021, at an average cost of €80 in parts and labor. The summary entry for the month of January 2021 is as follows</a:t>
            </a:r>
            <a:endParaRPr lang="en-US" sz="5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A0210-EEF6-4BE7-A829-81844110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10845" y="3758860"/>
            <a:ext cx="21280955" cy="2064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456129-B58F-4E1F-9374-75D5AA7DCBD2}"/>
              </a:ext>
            </a:extLst>
          </p:cNvPr>
          <p:cNvSpPr txBox="1"/>
          <p:nvPr/>
        </p:nvSpPr>
        <p:spPr>
          <a:xfrm>
            <a:off x="16249650" y="6087426"/>
            <a:ext cx="33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Actual expense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8D9F4C-0156-423A-9E6E-BC0B24F23872}"/>
              </a:ext>
            </a:extLst>
          </p:cNvPr>
          <p:cNvSpPr txBox="1"/>
          <p:nvPr/>
        </p:nvSpPr>
        <p:spPr>
          <a:xfrm>
            <a:off x="19611976" y="6096266"/>
            <a:ext cx="33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89387"/>
                </a:solidFill>
              </a:rPr>
              <a:t>Future liability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DC53DB-D930-42D8-9A48-3EDC0AEDEB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98744" y="10289504"/>
            <a:ext cx="21493056" cy="27887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5D6F4-BCFE-48BA-88B1-CAD2C08A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8FA03-CB0B-4D0D-816C-AA5E36A6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89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F9E1-9986-4A24-B844-ADD233DC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of Current Liabilities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6C8D6-FC41-4721-9FDE-50FDDDF2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82779"/>
            <a:ext cx="20605748" cy="100498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E449C-4199-48F4-8B3F-E37BA665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7C7B8-BE59-4486-8761-CA43C97A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2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9FBF-6309-4EAA-85FC-32BD21E2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Current Liabilities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607D5-E824-496E-9DCD-0E6C72D5B8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599" y="2330379"/>
            <a:ext cx="22914429" cy="10033073"/>
          </a:xfrm>
        </p:spPr>
        <p:txBody>
          <a:bodyPr/>
          <a:lstStyle/>
          <a:p>
            <a:r>
              <a:rPr lang="en-US" b="1" dirty="0"/>
              <a:t>Liquidity</a:t>
            </a:r>
            <a:r>
              <a:rPr lang="en-US" dirty="0"/>
              <a:t> (at the firm level) refers to the ability to pay maturing obligations and meet unexpected needs for cash</a:t>
            </a:r>
          </a:p>
          <a:p>
            <a:r>
              <a:rPr lang="en-US" dirty="0"/>
              <a:t>Excess of current assets over current liabilities is </a:t>
            </a:r>
            <a:r>
              <a:rPr lang="en-US" b="1" dirty="0"/>
              <a:t>working capital</a:t>
            </a:r>
          </a:p>
          <a:p>
            <a:endParaRPr lang="en-US" sz="8800" b="1" dirty="0"/>
          </a:p>
          <a:p>
            <a:endParaRPr lang="en-US" sz="8800" b="1" dirty="0"/>
          </a:p>
          <a:p>
            <a:r>
              <a:rPr lang="en-US" b="1" dirty="0"/>
              <a:t>Current ratio </a:t>
            </a:r>
            <a:r>
              <a:rPr lang="en-US" dirty="0"/>
              <a:t>permits us to compare the liquidity of different-sized companies and of a single company at different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D9828-3325-41FA-B736-B23E4815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29" y="5336989"/>
            <a:ext cx="19645992" cy="283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F923F-A419-49CD-B267-AC90C7A4F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29" y="9980015"/>
            <a:ext cx="19645992" cy="28332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B9971-E80F-4065-A591-367AF8D2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1BE10-1404-4521-87AD-F9A3801E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3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8316-0D36-4ADF-8962-E077BA40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/>
          <a:p>
            <a:r>
              <a:rPr lang="en-US" altLang="zh-CN" dirty="0"/>
              <a:t>How do company </a:t>
            </a:r>
            <a:r>
              <a:rPr lang="en-US" dirty="0"/>
              <a:t>obtain long-term external funds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0F5A-0D18-4BEF-8466-9B823BD15D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dirty="0"/>
              <a:t>Debt financing vs. Equity financing 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8E29464-570B-4151-9996-47F53F8D4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8710126" y="3819575"/>
            <a:ext cx="8262604" cy="45987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ector graphics">
            <a:extLst>
              <a:ext uri="{FF2B5EF4-FFF2-40B4-BE49-F238E27FC236}">
                <a16:creationId xmlns:a16="http://schemas.microsoft.com/office/drawing/2014/main" id="{4995720B-76BB-4F36-A014-78AB8A87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229" y="5904528"/>
            <a:ext cx="5164634" cy="4224406"/>
          </a:xfrm>
          <a:prstGeom prst="roundRect">
            <a:avLst/>
          </a:prstGeom>
          <a:noFill/>
          <a:ln w="152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AC07AF33-4730-4219-9B98-C34E6816D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10698"/>
          <a:stretch/>
        </p:blipFill>
        <p:spPr bwMode="auto">
          <a:xfrm>
            <a:off x="17942388" y="6014134"/>
            <a:ext cx="4843145" cy="4114800"/>
          </a:xfrm>
          <a:prstGeom prst="roundRect">
            <a:avLst/>
          </a:prstGeom>
          <a:noFill/>
          <a:ln w="152400">
            <a:solidFill>
              <a:srgbClr val="FF99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70F04D-706D-4F2A-AF81-92FEAEAE4792}"/>
              </a:ext>
            </a:extLst>
          </p:cNvPr>
          <p:cNvGrpSpPr/>
          <p:nvPr/>
        </p:nvGrpSpPr>
        <p:grpSpPr>
          <a:xfrm>
            <a:off x="10805781" y="6789625"/>
            <a:ext cx="3870746" cy="3852651"/>
            <a:chOff x="1125035" y="3312424"/>
            <a:chExt cx="3870746" cy="38526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ADE697-A1A8-4F0E-B1CB-0D7775EE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5035" y="3312425"/>
              <a:ext cx="3870746" cy="38526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340EBA-0033-4CEA-A6CC-B284F31C4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017" r="-1"/>
            <a:stretch/>
          </p:blipFill>
          <p:spPr>
            <a:xfrm>
              <a:off x="3022333" y="3312424"/>
              <a:ext cx="1973447" cy="3852651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62CA52FE-78A5-4927-BAF0-A2F59ADF10BA}"/>
              </a:ext>
            </a:extLst>
          </p:cNvPr>
          <p:cNvSpPr/>
          <p:nvPr/>
        </p:nvSpPr>
        <p:spPr>
          <a:xfrm>
            <a:off x="7615380" y="8205348"/>
            <a:ext cx="3190400" cy="10665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073B7C4-A98B-4855-8298-635CF85BF749}"/>
              </a:ext>
            </a:extLst>
          </p:cNvPr>
          <p:cNvSpPr/>
          <p:nvPr/>
        </p:nvSpPr>
        <p:spPr>
          <a:xfrm rot="10800000">
            <a:off x="14662721" y="8205348"/>
            <a:ext cx="3190400" cy="1066563"/>
          </a:xfrm>
          <a:prstGeom prst="right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909B0-B41C-4EC7-8274-147F7F1409D9}"/>
              </a:ext>
            </a:extLst>
          </p:cNvPr>
          <p:cNvSpPr/>
          <p:nvPr/>
        </p:nvSpPr>
        <p:spPr>
          <a:xfrm>
            <a:off x="1565046" y="10375688"/>
            <a:ext cx="6841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Debt financing - </a:t>
            </a:r>
            <a:r>
              <a:rPr lang="en-US" dirty="0">
                <a:solidFill>
                  <a:srgbClr val="000000"/>
                </a:solidFill>
              </a:rPr>
              <a:t>borrowing money from creditors (liabilities)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</a:rPr>
              <a:t>(private) Bank loan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(public) Bonds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32347B-7E8F-4A2F-8316-0B59E4EDA865}"/>
              </a:ext>
            </a:extLst>
          </p:cNvPr>
          <p:cNvSpPr/>
          <p:nvPr/>
        </p:nvSpPr>
        <p:spPr>
          <a:xfrm>
            <a:off x="16943420" y="10375688"/>
            <a:ext cx="6841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Equity financing </a:t>
            </a:r>
            <a:r>
              <a:rPr lang="en-US" dirty="0">
                <a:solidFill>
                  <a:srgbClr val="000000"/>
                </a:solidFill>
              </a:rPr>
              <a:t>- obtaining investment from stockholders (stockholders’ equity)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F3B597E-54F4-40AE-A4C6-CF1DE72CBCFF}"/>
              </a:ext>
            </a:extLst>
          </p:cNvPr>
          <p:cNvSpPr/>
          <p:nvPr/>
        </p:nvSpPr>
        <p:spPr>
          <a:xfrm rot="10800000">
            <a:off x="7615380" y="6093351"/>
            <a:ext cx="1760781" cy="10665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539EE38-50A4-4E60-96C2-3D8165910BD8}"/>
              </a:ext>
            </a:extLst>
          </p:cNvPr>
          <p:cNvSpPr/>
          <p:nvPr/>
        </p:nvSpPr>
        <p:spPr>
          <a:xfrm>
            <a:off x="16063029" y="6093352"/>
            <a:ext cx="1760781" cy="1066563"/>
          </a:xfrm>
          <a:prstGeom prst="right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E3F918-60A3-4956-8CFF-7C3736B8580C}"/>
              </a:ext>
            </a:extLst>
          </p:cNvPr>
          <p:cNvSpPr/>
          <p:nvPr/>
        </p:nvSpPr>
        <p:spPr>
          <a:xfrm>
            <a:off x="10280749" y="10652686"/>
            <a:ext cx="4844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Capital structure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(mixture of liabilities and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stockholders’ equity)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CBBE1D-84FD-4331-A854-6CC9D1AB5F4E}"/>
              </a:ext>
            </a:extLst>
          </p:cNvPr>
          <p:cNvSpPr/>
          <p:nvPr/>
        </p:nvSpPr>
        <p:spPr>
          <a:xfrm>
            <a:off x="7628385" y="4827649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Interest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Expense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0A25DA-6B99-4544-8E3E-609F7C63DFD4}"/>
              </a:ext>
            </a:extLst>
          </p:cNvPr>
          <p:cNvSpPr/>
          <p:nvPr/>
        </p:nvSpPr>
        <p:spPr>
          <a:xfrm>
            <a:off x="15930964" y="5158359"/>
            <a:ext cx="2024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Dividends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E375AC-DF78-4892-9650-E5A553F04CDC}"/>
              </a:ext>
            </a:extLst>
          </p:cNvPr>
          <p:cNvSpPr/>
          <p:nvPr/>
        </p:nvSpPr>
        <p:spPr>
          <a:xfrm>
            <a:off x="5338434" y="403288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AFB1D1C1-F076-4D9A-A084-9B255F394D98}"/>
              </a:ext>
            </a:extLst>
          </p:cNvPr>
          <p:cNvSpPr/>
          <p:nvPr/>
        </p:nvSpPr>
        <p:spPr>
          <a:xfrm>
            <a:off x="6196236" y="3819575"/>
            <a:ext cx="3266998" cy="763426"/>
          </a:xfrm>
          <a:prstGeom prst="wedgeRoundRectCallout">
            <a:avLst>
              <a:gd name="adj1" fmla="val -6313"/>
              <a:gd name="adj2" fmla="val 92396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tax-deductible</a:t>
            </a: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EACC4990-6CD1-4D02-80FB-A075D068DE1E}"/>
              </a:ext>
            </a:extLst>
          </p:cNvPr>
          <p:cNvSpPr/>
          <p:nvPr/>
        </p:nvSpPr>
        <p:spPr>
          <a:xfrm>
            <a:off x="15447523" y="3769217"/>
            <a:ext cx="3879604" cy="864142"/>
          </a:xfrm>
          <a:prstGeom prst="wedgeRoundRectCallout">
            <a:avLst>
              <a:gd name="adj1" fmla="val 6224"/>
              <a:gd name="adj2" fmla="val 105905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 tax-deductible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E11EDC8-66C5-4413-B147-01AFFF74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3C908F-DB7D-4149-B8D4-8437580E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2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4CEE-EE82-407F-A3D8-BB2D772B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of Ch9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21E7-8D55-469A-9DF5-507E2DED37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Depreciation: cost allocation of plant assets</a:t>
            </a:r>
          </a:p>
          <a:p>
            <a:pPr lvl="1"/>
            <a:r>
              <a:rPr lang="en-US" dirty="0"/>
              <a:t>Three methods using different depreciation rates</a:t>
            </a:r>
          </a:p>
          <a:p>
            <a:pPr lvl="1"/>
            <a:r>
              <a:rPr lang="en-US" dirty="0"/>
              <a:t>Total cost for allocation: Depreciable cost = Initial cost – Residual value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DF9FE-26CA-4EB1-9452-9D4942EA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40" y="5006070"/>
            <a:ext cx="9792676" cy="2241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B8141-43D4-4AEE-A26C-034760CFFC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" t="17838" r="1427" b="3207"/>
          <a:stretch/>
        </p:blipFill>
        <p:spPr>
          <a:xfrm>
            <a:off x="12455571" y="5343158"/>
            <a:ext cx="10931479" cy="3407879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F224-A388-49C9-8B1A-3553068A6BE1}"/>
              </a:ext>
            </a:extLst>
          </p:cNvPr>
          <p:cNvSpPr txBox="1"/>
          <p:nvPr/>
        </p:nvSpPr>
        <p:spPr>
          <a:xfrm>
            <a:off x="12455572" y="4745526"/>
            <a:ext cx="424216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Straight-line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9FB11-804E-4579-B90D-FAFDECC8C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2" t="17816" r="1917" b="3127"/>
          <a:stretch/>
        </p:blipFill>
        <p:spPr>
          <a:xfrm>
            <a:off x="12407944" y="9380869"/>
            <a:ext cx="10931481" cy="3353270"/>
          </a:xfrm>
          <a:prstGeom prst="rect">
            <a:avLst/>
          </a:prstGeom>
          <a:ln w="76200">
            <a:solidFill>
              <a:srgbClr val="F89387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3ABA3-A571-4CAB-8FE1-EAA398B3E178}"/>
              </a:ext>
            </a:extLst>
          </p:cNvPr>
          <p:cNvSpPr txBox="1"/>
          <p:nvPr/>
        </p:nvSpPr>
        <p:spPr>
          <a:xfrm>
            <a:off x="12407945" y="8799380"/>
            <a:ext cx="515339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89387"/>
                </a:solidFill>
              </a:rPr>
              <a:t>Units-of-activity method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E0714E-092F-4F01-8F95-0CB86438CF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2" t="18399" r="806" b="2752"/>
          <a:stretch/>
        </p:blipFill>
        <p:spPr>
          <a:xfrm>
            <a:off x="895350" y="7982892"/>
            <a:ext cx="10931479" cy="3380457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847633-916E-4BF7-9FD9-4046B07D0DFF}"/>
              </a:ext>
            </a:extLst>
          </p:cNvPr>
          <p:cNvSpPr txBox="1"/>
          <p:nvPr/>
        </p:nvSpPr>
        <p:spPr>
          <a:xfrm>
            <a:off x="895350" y="7397614"/>
            <a:ext cx="531055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Declining-balance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5BA3F-48C2-4B8E-94E6-82DE254D3E43}"/>
              </a:ext>
            </a:extLst>
          </p:cNvPr>
          <p:cNvSpPr txBox="1"/>
          <p:nvPr/>
        </p:nvSpPr>
        <p:spPr>
          <a:xfrm>
            <a:off x="808893" y="11436100"/>
            <a:ext cx="11017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Special calculation in the last year(s): </a:t>
            </a:r>
          </a:p>
          <a:p>
            <a:r>
              <a:rPr lang="en-US" sz="3200" dirty="0">
                <a:solidFill>
                  <a:schemeClr val="tx2"/>
                </a:solidFill>
              </a:rPr>
              <a:t>Depreciation expense = beginning book value – residual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8144F-71C8-41F8-AA34-398D9667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Chapters 10&amp;11 Current Liabilities and Non-Current Liabilities | ACT2111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9978-4BA0-4A09-959B-EA915D44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1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006-7A30-4613-B0D4-46304CFD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three ways of external financing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EAF4AF-E125-4861-9583-DFFB3061DE14}"/>
              </a:ext>
            </a:extLst>
          </p:cNvPr>
          <p:cNvGrpSpPr/>
          <p:nvPr/>
        </p:nvGrpSpPr>
        <p:grpSpPr>
          <a:xfrm>
            <a:off x="6893169" y="2306437"/>
            <a:ext cx="16172061" cy="3160487"/>
            <a:chOff x="1143000" y="943384"/>
            <a:chExt cx="25412998" cy="6451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777120-7BE7-4F95-8613-C97219102CB7}"/>
                </a:ext>
              </a:extLst>
            </p:cNvPr>
            <p:cNvSpPr/>
            <p:nvPr/>
          </p:nvSpPr>
          <p:spPr>
            <a:xfrm>
              <a:off x="294640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E3393BC-7719-49C2-BD9D-4425F7F21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1419017"/>
              <a:ext cx="0" cy="5975697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483D49-6B49-4C40-AEDF-604A1638AB1A}"/>
                </a:ext>
              </a:extLst>
            </p:cNvPr>
            <p:cNvSpPr/>
            <p:nvPr/>
          </p:nvSpPr>
          <p:spPr>
            <a:xfrm>
              <a:off x="506548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89CBD-8C8C-426C-8070-25D0CFFD90DF}"/>
                </a:ext>
              </a:extLst>
            </p:cNvPr>
            <p:cNvSpPr/>
            <p:nvPr/>
          </p:nvSpPr>
          <p:spPr>
            <a:xfrm>
              <a:off x="7184572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33694-D66E-4D49-A630-9E690402872B}"/>
                </a:ext>
              </a:extLst>
            </p:cNvPr>
            <p:cNvSpPr/>
            <p:nvPr/>
          </p:nvSpPr>
          <p:spPr>
            <a:xfrm>
              <a:off x="930365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A8A99B-4A6A-4BD2-B929-02B91B9B3DFE}"/>
                </a:ext>
              </a:extLst>
            </p:cNvPr>
            <p:cNvSpPr/>
            <p:nvPr/>
          </p:nvSpPr>
          <p:spPr>
            <a:xfrm>
              <a:off x="1142274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D205B2-17F8-460D-9B1D-A6D377DA1661}"/>
                </a:ext>
              </a:extLst>
            </p:cNvPr>
            <p:cNvSpPr/>
            <p:nvPr/>
          </p:nvSpPr>
          <p:spPr>
            <a:xfrm>
              <a:off x="1354183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B3B2D3-BEC3-4EF7-BD06-141A0A8F63D2}"/>
                </a:ext>
              </a:extLst>
            </p:cNvPr>
            <p:cNvSpPr/>
            <p:nvPr/>
          </p:nvSpPr>
          <p:spPr>
            <a:xfrm>
              <a:off x="1566091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88B1B2-71B5-496F-AA20-304DBD58F8FD}"/>
                </a:ext>
              </a:extLst>
            </p:cNvPr>
            <p:cNvSpPr/>
            <p:nvPr/>
          </p:nvSpPr>
          <p:spPr>
            <a:xfrm>
              <a:off x="17780002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A1D5C2-34FA-4030-964A-79EBA078D872}"/>
                </a:ext>
              </a:extLst>
            </p:cNvPr>
            <p:cNvSpPr/>
            <p:nvPr/>
          </p:nvSpPr>
          <p:spPr>
            <a:xfrm>
              <a:off x="1989908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E35B25-B788-4004-BC69-0D02C16AB6E9}"/>
                </a:ext>
              </a:extLst>
            </p:cNvPr>
            <p:cNvSpPr/>
            <p:nvPr/>
          </p:nvSpPr>
          <p:spPr>
            <a:xfrm>
              <a:off x="2201817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660B97-AD13-4DC7-8F4E-497E16A6674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7394712"/>
              <a:ext cx="22345650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D43EC0-46CF-478B-A236-C0B838A471A3}"/>
                </a:ext>
              </a:extLst>
            </p:cNvPr>
            <p:cNvSpPr/>
            <p:nvPr/>
          </p:nvSpPr>
          <p:spPr>
            <a:xfrm>
              <a:off x="22018174" y="2067339"/>
              <a:ext cx="783771" cy="451899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5E413E-9EEA-4316-932A-58EFF17A1DA2}"/>
                </a:ext>
              </a:extLst>
            </p:cNvPr>
            <p:cNvSpPr/>
            <p:nvPr/>
          </p:nvSpPr>
          <p:spPr>
            <a:xfrm>
              <a:off x="18264118" y="943384"/>
              <a:ext cx="8291880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repayment of face amount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45D3C-8536-4978-A09C-008174F0B06B}"/>
                </a:ext>
              </a:extLst>
            </p:cNvPr>
            <p:cNvSpPr/>
            <p:nvPr/>
          </p:nvSpPr>
          <p:spPr>
            <a:xfrm>
              <a:off x="7793280" y="4930158"/>
              <a:ext cx="9378411" cy="1109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7C80"/>
                  </a:solidFill>
                </a:rPr>
                <a:t>i</a:t>
              </a:r>
              <a:r>
                <a:rPr lang="en-US" b="1" dirty="0">
                  <a:solidFill>
                    <a:srgbClr val="FF7C80"/>
                  </a:solidFill>
                </a:rPr>
                <a:t>nterest payment (every year)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B91934-BC26-45A3-B6A8-D48F9E200CAC}"/>
                </a:ext>
              </a:extLst>
            </p:cNvPr>
            <p:cNvSpPr/>
            <p:nvPr/>
          </p:nvSpPr>
          <p:spPr>
            <a:xfrm>
              <a:off x="1247835" y="1981221"/>
              <a:ext cx="7710399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Payments for a bank loan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C223825-6D52-4DC3-80C0-D169B68FFB31}"/>
              </a:ext>
            </a:extLst>
          </p:cNvPr>
          <p:cNvSpPr txBox="1"/>
          <p:nvPr/>
        </p:nvSpPr>
        <p:spPr>
          <a:xfrm>
            <a:off x="692894" y="2852933"/>
            <a:ext cx="61335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borrowing </a:t>
            </a:r>
            <a:r>
              <a:rPr lang="en-US" altLang="zh-CN" sz="4800" b="1" dirty="0">
                <a:solidFill>
                  <a:schemeClr val="tx2"/>
                </a:solidFill>
              </a:rPr>
              <a:t>from a bank</a:t>
            </a:r>
            <a:endParaRPr lang="en-US" sz="4800" b="1" dirty="0">
              <a:solidFill>
                <a:schemeClr val="tx2"/>
              </a:solidFill>
            </a:endParaRPr>
          </a:p>
          <a:p>
            <a:r>
              <a:rPr lang="en-US" sz="4000" dirty="0">
                <a:solidFill>
                  <a:schemeClr val="tx2"/>
                </a:solidFill>
              </a:rPr>
              <a:t>(</a:t>
            </a:r>
            <a:r>
              <a:rPr lang="en-US" altLang="zh-CN" sz="4000" dirty="0">
                <a:solidFill>
                  <a:schemeClr val="tx2"/>
                </a:solidFill>
              </a:rPr>
              <a:t>amount received is same as the </a:t>
            </a:r>
            <a:r>
              <a:rPr lang="en-US" altLang="zh-CN" sz="4000" b="1" dirty="0">
                <a:solidFill>
                  <a:schemeClr val="accent2"/>
                </a:solidFill>
              </a:rPr>
              <a:t>face amount </a:t>
            </a:r>
            <a:r>
              <a:rPr lang="en-US" altLang="zh-CN" sz="4000" dirty="0">
                <a:solidFill>
                  <a:schemeClr val="tx2"/>
                </a:solidFill>
              </a:rPr>
              <a:t>to be paid</a:t>
            </a:r>
            <a:r>
              <a:rPr lang="en-US" sz="4000" dirty="0">
                <a:solidFill>
                  <a:schemeClr val="tx2"/>
                </a:solidFill>
              </a:rPr>
              <a:t>)</a:t>
            </a:r>
          </a:p>
          <a:p>
            <a:endParaRPr lang="en-US" sz="4800" b="1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DDB088-566F-4CFE-B7D9-946C65A7B0CA}"/>
              </a:ext>
            </a:extLst>
          </p:cNvPr>
          <p:cNvGrpSpPr/>
          <p:nvPr/>
        </p:nvGrpSpPr>
        <p:grpSpPr>
          <a:xfrm>
            <a:off x="6893169" y="5704495"/>
            <a:ext cx="16172060" cy="3160487"/>
            <a:chOff x="1143000" y="943384"/>
            <a:chExt cx="25412998" cy="64513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707C8F-A813-47A8-ADA1-A15A94FE122D}"/>
                </a:ext>
              </a:extLst>
            </p:cNvPr>
            <p:cNvSpPr/>
            <p:nvPr/>
          </p:nvSpPr>
          <p:spPr>
            <a:xfrm>
              <a:off x="294640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0F1260-2AC6-4892-B2AC-C70A33C5E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1419017"/>
              <a:ext cx="0" cy="5975697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A660F9D-3D07-4F5F-BE8B-0FC7DEC5D1BC}"/>
                </a:ext>
              </a:extLst>
            </p:cNvPr>
            <p:cNvSpPr/>
            <p:nvPr/>
          </p:nvSpPr>
          <p:spPr>
            <a:xfrm>
              <a:off x="506548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4B1442-BF83-48B5-A6B6-0C18B12364C1}"/>
                </a:ext>
              </a:extLst>
            </p:cNvPr>
            <p:cNvSpPr/>
            <p:nvPr/>
          </p:nvSpPr>
          <p:spPr>
            <a:xfrm>
              <a:off x="7184572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27AA594-618F-431C-A886-55A64AD9AA03}"/>
                </a:ext>
              </a:extLst>
            </p:cNvPr>
            <p:cNvSpPr/>
            <p:nvPr/>
          </p:nvSpPr>
          <p:spPr>
            <a:xfrm>
              <a:off x="930365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07CE78-FFEC-4745-A0DC-5BFFC5B92E47}"/>
                </a:ext>
              </a:extLst>
            </p:cNvPr>
            <p:cNvSpPr/>
            <p:nvPr/>
          </p:nvSpPr>
          <p:spPr>
            <a:xfrm>
              <a:off x="1142274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4DA6931-8B80-4047-9FB4-7173ACAE9560}"/>
                </a:ext>
              </a:extLst>
            </p:cNvPr>
            <p:cNvSpPr/>
            <p:nvPr/>
          </p:nvSpPr>
          <p:spPr>
            <a:xfrm>
              <a:off x="1354183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A7AC2E-4C6F-4534-AE58-4421953DA047}"/>
                </a:ext>
              </a:extLst>
            </p:cNvPr>
            <p:cNvSpPr/>
            <p:nvPr/>
          </p:nvSpPr>
          <p:spPr>
            <a:xfrm>
              <a:off x="1566091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3AF2C-4C11-49C0-B76D-9EA2D9504C4F}"/>
                </a:ext>
              </a:extLst>
            </p:cNvPr>
            <p:cNvSpPr/>
            <p:nvPr/>
          </p:nvSpPr>
          <p:spPr>
            <a:xfrm>
              <a:off x="17780002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75AA49-9B3B-4D92-BFE8-61E132433280}"/>
                </a:ext>
              </a:extLst>
            </p:cNvPr>
            <p:cNvSpPr/>
            <p:nvPr/>
          </p:nvSpPr>
          <p:spPr>
            <a:xfrm>
              <a:off x="1989908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DB20358-56A5-4E40-8A84-ED5983850877}"/>
                </a:ext>
              </a:extLst>
            </p:cNvPr>
            <p:cNvSpPr/>
            <p:nvPr/>
          </p:nvSpPr>
          <p:spPr>
            <a:xfrm>
              <a:off x="2201817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5DFA5E-1718-40F7-88D0-B37F4E625BD3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7394712"/>
              <a:ext cx="22345650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F73D7C-C448-4010-A6B8-2DF6CE21103F}"/>
                </a:ext>
              </a:extLst>
            </p:cNvPr>
            <p:cNvSpPr/>
            <p:nvPr/>
          </p:nvSpPr>
          <p:spPr>
            <a:xfrm>
              <a:off x="22018174" y="2067339"/>
              <a:ext cx="783771" cy="451899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F129EE8-B8B9-4867-89B5-CAE6C31CBEF6}"/>
                </a:ext>
              </a:extLst>
            </p:cNvPr>
            <p:cNvSpPr/>
            <p:nvPr/>
          </p:nvSpPr>
          <p:spPr>
            <a:xfrm>
              <a:off x="18264117" y="943384"/>
              <a:ext cx="8291881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repayment of face amount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67C96E-8568-444F-A56D-C93849E7BF34}"/>
                </a:ext>
              </a:extLst>
            </p:cNvPr>
            <p:cNvSpPr/>
            <p:nvPr/>
          </p:nvSpPr>
          <p:spPr>
            <a:xfrm>
              <a:off x="7793278" y="4930157"/>
              <a:ext cx="11046446" cy="1319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7C80"/>
                  </a:solidFill>
                </a:rPr>
                <a:t>i</a:t>
              </a:r>
              <a:r>
                <a:rPr lang="en-US" b="1" dirty="0">
                  <a:solidFill>
                    <a:srgbClr val="FF7C80"/>
                  </a:solidFill>
                </a:rPr>
                <a:t>nterest payment (every six months)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2D9A9E-89D5-478B-96C1-1A5FA9D31BE6}"/>
                </a:ext>
              </a:extLst>
            </p:cNvPr>
            <p:cNvSpPr/>
            <p:nvPr/>
          </p:nvSpPr>
          <p:spPr>
            <a:xfrm>
              <a:off x="1247835" y="1981221"/>
              <a:ext cx="6355189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Payments for a bond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F424C84-3DF9-44FA-AE4D-B0F4FB07BC86}"/>
              </a:ext>
            </a:extLst>
          </p:cNvPr>
          <p:cNvGrpSpPr/>
          <p:nvPr/>
        </p:nvGrpSpPr>
        <p:grpSpPr>
          <a:xfrm>
            <a:off x="6893169" y="9297222"/>
            <a:ext cx="16693662" cy="2978617"/>
            <a:chOff x="1143000" y="1314626"/>
            <a:chExt cx="26232650" cy="60800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872C4B-1B45-4B72-A875-3A2A3A15009E}"/>
                </a:ext>
              </a:extLst>
            </p:cNvPr>
            <p:cNvSpPr/>
            <p:nvPr/>
          </p:nvSpPr>
          <p:spPr>
            <a:xfrm>
              <a:off x="24081417" y="4930155"/>
              <a:ext cx="783771" cy="2464557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9D7DFCB-5AC3-49EB-8786-B901288B6003}"/>
                </a:ext>
              </a:extLst>
            </p:cNvPr>
            <p:cNvSpPr/>
            <p:nvPr/>
          </p:nvSpPr>
          <p:spPr>
            <a:xfrm>
              <a:off x="26074890" y="5629267"/>
              <a:ext cx="783771" cy="1765445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4A74681-EDE8-4C94-87B7-816C12B9B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1419017"/>
              <a:ext cx="0" cy="5975697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A0AF4CD-4C45-43E1-9EE6-D2EEFE411091}"/>
                </a:ext>
              </a:extLst>
            </p:cNvPr>
            <p:cNvSpPr/>
            <p:nvPr/>
          </p:nvSpPr>
          <p:spPr>
            <a:xfrm>
              <a:off x="9303658" y="7016187"/>
              <a:ext cx="783771" cy="37852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523E3A4-753B-4988-8F4E-E53D8F32C8ED}"/>
                </a:ext>
              </a:extLst>
            </p:cNvPr>
            <p:cNvSpPr/>
            <p:nvPr/>
          </p:nvSpPr>
          <p:spPr>
            <a:xfrm>
              <a:off x="11422744" y="6823608"/>
              <a:ext cx="783771" cy="57110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A53CE18-5848-4DC6-BECB-CD87796AFF18}"/>
                </a:ext>
              </a:extLst>
            </p:cNvPr>
            <p:cNvSpPr/>
            <p:nvPr/>
          </p:nvSpPr>
          <p:spPr>
            <a:xfrm>
              <a:off x="1354183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C029B86-E9A1-4828-9EE3-30C6A6DECFC3}"/>
                </a:ext>
              </a:extLst>
            </p:cNvPr>
            <p:cNvSpPr/>
            <p:nvPr/>
          </p:nvSpPr>
          <p:spPr>
            <a:xfrm>
              <a:off x="15660916" y="6237312"/>
              <a:ext cx="783771" cy="11574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E7D247-6890-4A09-9D53-6CEA822CAC69}"/>
                </a:ext>
              </a:extLst>
            </p:cNvPr>
            <p:cNvSpPr/>
            <p:nvPr/>
          </p:nvSpPr>
          <p:spPr>
            <a:xfrm>
              <a:off x="17780002" y="5890367"/>
              <a:ext cx="783771" cy="1504345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80DD54C-2775-49A3-833E-AD20FEB7CA43}"/>
                </a:ext>
              </a:extLst>
            </p:cNvPr>
            <p:cNvSpPr/>
            <p:nvPr/>
          </p:nvSpPr>
          <p:spPr>
            <a:xfrm>
              <a:off x="19899088" y="6237309"/>
              <a:ext cx="783771" cy="115740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73F5909-1C50-49FC-972A-7BD42F31F44E}"/>
                </a:ext>
              </a:extLst>
            </p:cNvPr>
            <p:cNvSpPr/>
            <p:nvPr/>
          </p:nvSpPr>
          <p:spPr>
            <a:xfrm>
              <a:off x="22018174" y="7119885"/>
              <a:ext cx="783771" cy="274825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9D787BB-7EDB-48E9-BD58-6581269C5F78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7394712"/>
              <a:ext cx="26232650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717402B-04BB-4ACC-AF1B-83D376247492}"/>
                </a:ext>
              </a:extLst>
            </p:cNvPr>
            <p:cNvSpPr/>
            <p:nvPr/>
          </p:nvSpPr>
          <p:spPr>
            <a:xfrm>
              <a:off x="10378661" y="3610835"/>
              <a:ext cx="9378411" cy="1319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7C80"/>
                  </a:solidFill>
                </a:rPr>
                <a:t>dividends (uncertain)</a:t>
              </a:r>
              <a:endParaRPr lang="en-US" b="1" dirty="0">
                <a:solidFill>
                  <a:srgbClr val="FF7C8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F95CC4-6FBD-4EB2-9394-3AEDF4DA501B}"/>
                </a:ext>
              </a:extLst>
            </p:cNvPr>
            <p:cNvSpPr/>
            <p:nvPr/>
          </p:nvSpPr>
          <p:spPr>
            <a:xfrm>
              <a:off x="1247835" y="1981221"/>
              <a:ext cx="5851290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Payments for stock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2CE1CE-CEFA-4E65-AA96-C7C586541B45}"/>
                </a:ext>
              </a:extLst>
            </p:cNvPr>
            <p:cNvSpPr/>
            <p:nvPr/>
          </p:nvSpPr>
          <p:spPr>
            <a:xfrm>
              <a:off x="19436744" y="1314626"/>
              <a:ext cx="7624965" cy="3581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b="1" dirty="0">
                  <a:solidFill>
                    <a:srgbClr val="FF7C80"/>
                  </a:solidFill>
                </a:rPr>
                <a:t>Forever </a:t>
              </a:r>
              <a:r>
                <a:rPr lang="zh-CN" altLang="en-US" b="1" dirty="0">
                  <a:solidFill>
                    <a:srgbClr val="FF7C80"/>
                  </a:solidFill>
                </a:rPr>
                <a:t>→</a:t>
              </a:r>
              <a:endParaRPr lang="en-US" altLang="zh-CN" b="1" dirty="0">
                <a:solidFill>
                  <a:srgbClr val="FF7C80"/>
                </a:solidFill>
              </a:endParaRPr>
            </a:p>
            <a:p>
              <a:pPr algn="r"/>
              <a:r>
                <a:rPr lang="en-US" altLang="zh-CN" b="1" dirty="0">
                  <a:solidFill>
                    <a:srgbClr val="FF7C80"/>
                  </a:solidFill>
                </a:rPr>
                <a:t>(until </a:t>
              </a:r>
              <a:r>
                <a:rPr lang="en-US" altLang="zh-CN" b="1" dirty="0">
                  <a:solidFill>
                    <a:srgbClr val="0070C0"/>
                  </a:solidFill>
                </a:rPr>
                <a:t>stock repurchase </a:t>
              </a:r>
              <a:r>
                <a:rPr lang="en-US" altLang="zh-CN" b="1" dirty="0">
                  <a:solidFill>
                    <a:srgbClr val="F89387"/>
                  </a:solidFill>
                </a:rPr>
                <a:t>or bankruptcy</a:t>
              </a:r>
              <a:r>
                <a:rPr lang="en-US" altLang="zh-CN" b="1" dirty="0">
                  <a:solidFill>
                    <a:srgbClr val="FF7C80"/>
                  </a:solidFill>
                </a:rPr>
                <a:t>)</a:t>
              </a:r>
              <a:endParaRPr lang="en-US" b="1" dirty="0">
                <a:solidFill>
                  <a:srgbClr val="FF7C80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7A921A1-D2F3-4762-B763-F5354C98D66A}"/>
              </a:ext>
            </a:extLst>
          </p:cNvPr>
          <p:cNvSpPr txBox="1"/>
          <p:nvPr/>
        </p:nvSpPr>
        <p:spPr>
          <a:xfrm>
            <a:off x="692894" y="6189015"/>
            <a:ext cx="58140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issuing a bond </a:t>
            </a:r>
          </a:p>
          <a:p>
            <a:r>
              <a:rPr lang="en-US" dirty="0">
                <a:solidFill>
                  <a:schemeClr val="tx2"/>
                </a:solidFill>
              </a:rPr>
              <a:t>(issue price is based on the </a:t>
            </a:r>
            <a:r>
              <a:rPr lang="en-US" b="1" dirty="0">
                <a:solidFill>
                  <a:schemeClr val="accent2"/>
                </a:solidFill>
              </a:rPr>
              <a:t>market price</a:t>
            </a:r>
            <a:r>
              <a:rPr lang="en-US" dirty="0">
                <a:solidFill>
                  <a:schemeClr val="tx2"/>
                </a:solidFill>
              </a:rPr>
              <a:t>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and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it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may not equal to the face amount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2AA039-5442-4C32-A24E-E2A35E9966E8}"/>
              </a:ext>
            </a:extLst>
          </p:cNvPr>
          <p:cNvSpPr txBox="1"/>
          <p:nvPr/>
        </p:nvSpPr>
        <p:spPr>
          <a:xfrm>
            <a:off x="692894" y="9599872"/>
            <a:ext cx="58140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</a:rPr>
              <a:t>issuing stock</a:t>
            </a:r>
          </a:p>
          <a:p>
            <a:r>
              <a:rPr lang="en-US" dirty="0">
                <a:solidFill>
                  <a:schemeClr val="tx2"/>
                </a:solidFill>
              </a:rPr>
              <a:t>(issue price is based on the </a:t>
            </a:r>
            <a:r>
              <a:rPr lang="en-US" b="1" dirty="0">
                <a:solidFill>
                  <a:schemeClr val="accent2"/>
                </a:solidFill>
              </a:rPr>
              <a:t>market price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en-US" sz="4800" b="1" dirty="0">
              <a:solidFill>
                <a:schemeClr val="tx2"/>
              </a:solidFill>
            </a:endParaRPr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F1031363-4189-46A2-82DA-061091BE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F6CAA4DC-5E70-420B-BA7B-3F8ACBC5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6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53CB-DC36-4DAF-A6DA-7EBDA389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C325E-97DF-40FA-849D-41ECF36B2B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bond</a:t>
            </a:r>
            <a:r>
              <a:rPr lang="en-US" dirty="0"/>
              <a:t> is a formal debt instrument that obligates the borrower to repay a stated amount, referred to as the principal or face amount, at a specified maturity date</a:t>
            </a:r>
          </a:p>
          <a:p>
            <a:r>
              <a:rPr lang="en-US" dirty="0"/>
              <a:t>Bonds are very similar to notes, but have some differences</a:t>
            </a:r>
          </a:p>
          <a:p>
            <a:pPr lvl="1"/>
            <a:r>
              <a:rPr lang="en-US" dirty="0"/>
              <a:t>bonds usually are issued to many lenders in public, while notes most often are issued to a single lender such as a bank</a:t>
            </a:r>
          </a:p>
          <a:p>
            <a:pPr lvl="1"/>
            <a:r>
              <a:rPr lang="en-US" dirty="0"/>
              <a:t>interest on bonds is paid twice a year (semiannually)</a:t>
            </a:r>
          </a:p>
          <a:p>
            <a:pPr lvl="1"/>
            <a:r>
              <a:rPr lang="en-US" dirty="0"/>
              <a:t>bond investors can trade their bonds in the market at the market prices</a:t>
            </a: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AA43792C-AB12-4A64-A31D-005F0A48F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1486967" y="9535444"/>
            <a:ext cx="4592090" cy="25558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2D797DCC-48C2-41E5-A759-EA440B917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12874397" y="9535444"/>
            <a:ext cx="4592090" cy="25558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graphics">
            <a:extLst>
              <a:ext uri="{FF2B5EF4-FFF2-40B4-BE49-F238E27FC236}">
                <a16:creationId xmlns:a16="http://schemas.microsoft.com/office/drawing/2014/main" id="{21650EF3-046B-4F66-B652-FB39C56E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46" y="9561311"/>
            <a:ext cx="3061434" cy="2504096"/>
          </a:xfrm>
          <a:prstGeom prst="roundRect">
            <a:avLst/>
          </a:prstGeom>
          <a:noFill/>
          <a:ln w="152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8DD592D-8B58-46D1-A70D-D6B8402EE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4708" r="15750" b="24400"/>
          <a:stretch/>
        </p:blipFill>
        <p:spPr bwMode="auto">
          <a:xfrm>
            <a:off x="19689232" y="9584595"/>
            <a:ext cx="2987887" cy="237494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9759BB3-1331-4254-95F8-11476C3BB8BE}"/>
              </a:ext>
            </a:extLst>
          </p:cNvPr>
          <p:cNvSpPr/>
          <p:nvPr/>
        </p:nvSpPr>
        <p:spPr>
          <a:xfrm>
            <a:off x="5908095" y="10280077"/>
            <a:ext cx="2003871" cy="646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6BA8BB-5F1D-4107-91EB-C19CBFAB3AB6}"/>
              </a:ext>
            </a:extLst>
          </p:cNvPr>
          <p:cNvSpPr/>
          <p:nvPr/>
        </p:nvSpPr>
        <p:spPr>
          <a:xfrm>
            <a:off x="5759569" y="9584595"/>
            <a:ext cx="2296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issue </a:t>
            </a:r>
            <a:r>
              <a:rPr lang="en-US" b="1" dirty="0">
                <a:solidFill>
                  <a:schemeClr val="tx2"/>
                </a:solidFill>
              </a:rPr>
              <a:t>notes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423857-7241-45AA-91B5-EF3F3B4699B5}"/>
              </a:ext>
            </a:extLst>
          </p:cNvPr>
          <p:cNvSpPr/>
          <p:nvPr/>
        </p:nvSpPr>
        <p:spPr>
          <a:xfrm>
            <a:off x="17470271" y="10280077"/>
            <a:ext cx="2003871" cy="6463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2198E-2D65-44F4-B1C9-EA85B28179F9}"/>
              </a:ext>
            </a:extLst>
          </p:cNvPr>
          <p:cNvSpPr/>
          <p:nvPr/>
        </p:nvSpPr>
        <p:spPr>
          <a:xfrm>
            <a:off x="17257492" y="9584595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issue </a:t>
            </a:r>
            <a:r>
              <a:rPr lang="en-US" b="1" dirty="0">
                <a:solidFill>
                  <a:schemeClr val="tx2"/>
                </a:solidFill>
              </a:rPr>
              <a:t>bonds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C8286F-6ED0-484C-98BE-2E60A3E1B4CF}"/>
              </a:ext>
            </a:extLst>
          </p:cNvPr>
          <p:cNvCxnSpPr/>
          <p:nvPr/>
        </p:nvCxnSpPr>
        <p:spPr>
          <a:xfrm>
            <a:off x="12314010" y="9466954"/>
            <a:ext cx="0" cy="2784247"/>
          </a:xfrm>
          <a:prstGeom prst="line">
            <a:avLst/>
          </a:prstGeom>
          <a:ln w="762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AA9DFCB-41F1-49A0-B12E-4E31C0B63E3F}"/>
              </a:ext>
            </a:extLst>
          </p:cNvPr>
          <p:cNvSpPr/>
          <p:nvPr/>
        </p:nvSpPr>
        <p:spPr>
          <a:xfrm rot="10800000">
            <a:off x="5905930" y="11015247"/>
            <a:ext cx="2003871" cy="64633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D11B056C-71EA-46CD-AB5E-4EE2448D2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2" b="24387"/>
          <a:stretch/>
        </p:blipFill>
        <p:spPr bwMode="auto">
          <a:xfrm>
            <a:off x="6318057" y="11703929"/>
            <a:ext cx="1350578" cy="6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B8414663-7F00-483C-904E-6C962A645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2" b="24387"/>
          <a:stretch/>
        </p:blipFill>
        <p:spPr bwMode="auto">
          <a:xfrm>
            <a:off x="-2690208" y="4342224"/>
            <a:ext cx="1350578" cy="6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lated image">
            <a:extLst>
              <a:ext uri="{FF2B5EF4-FFF2-40B4-BE49-F238E27FC236}">
                <a16:creationId xmlns:a16="http://schemas.microsoft.com/office/drawing/2014/main" id="{97CCF532-CEED-4BBB-9A8A-996FFB36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-3030252" y="6335021"/>
            <a:ext cx="1405824" cy="140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215827-1BAD-4A8A-BB06-40837AC3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D0545F-D71C-46AB-A0CA-8688A18C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F2404AE-36B2-4F9F-AF35-C4BFB8C39B01}"/>
              </a:ext>
            </a:extLst>
          </p:cNvPr>
          <p:cNvSpPr/>
          <p:nvPr/>
        </p:nvSpPr>
        <p:spPr>
          <a:xfrm rot="10800000">
            <a:off x="17460686" y="11015247"/>
            <a:ext cx="2003871" cy="64633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CC890FD5-E167-4B5C-B48B-5A0A06622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2" b="24387"/>
          <a:stretch/>
        </p:blipFill>
        <p:spPr bwMode="auto">
          <a:xfrm>
            <a:off x="17872813" y="11703929"/>
            <a:ext cx="1350578" cy="6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538EF-2A22-4977-8374-39B611C1B4F6}"/>
              </a:ext>
            </a:extLst>
          </p:cNvPr>
          <p:cNvSpPr/>
          <p:nvPr/>
        </p:nvSpPr>
        <p:spPr>
          <a:xfrm>
            <a:off x="2808514" y="12006045"/>
            <a:ext cx="1948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Company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38A668-2F28-442D-9051-7BD447CE3E28}"/>
              </a:ext>
            </a:extLst>
          </p:cNvPr>
          <p:cNvSpPr/>
          <p:nvPr/>
        </p:nvSpPr>
        <p:spPr>
          <a:xfrm>
            <a:off x="14195944" y="12006045"/>
            <a:ext cx="1948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Company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167C52-E231-4AA6-A895-CC6FCC6EAE58}"/>
              </a:ext>
            </a:extLst>
          </p:cNvPr>
          <p:cNvSpPr/>
          <p:nvPr/>
        </p:nvSpPr>
        <p:spPr>
          <a:xfrm>
            <a:off x="8993264" y="12006045"/>
            <a:ext cx="1109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Bank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E371D6-2F69-44BB-AEE3-B683798DBD37}"/>
              </a:ext>
            </a:extLst>
          </p:cNvPr>
          <p:cNvSpPr/>
          <p:nvPr/>
        </p:nvSpPr>
        <p:spPr>
          <a:xfrm>
            <a:off x="19711107" y="12006045"/>
            <a:ext cx="294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Bond investors</a:t>
            </a:r>
          </a:p>
        </p:txBody>
      </p:sp>
    </p:spTree>
    <p:extLst>
      <p:ext uri="{BB962C8B-B14F-4D97-AF65-F5344CB8AC3E}">
        <p14:creationId xmlns:p14="http://schemas.microsoft.com/office/powerpoint/2010/main" val="162004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675-3BE2-42DF-9CB8-5A028AF0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Bonds – calculation of bond issue prices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770D-C06B-4C76-8116-46E914D832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Unlike pricing stock, </a:t>
            </a:r>
            <a:r>
              <a:rPr lang="en-US" b="1" dirty="0"/>
              <a:t>pricing bonds</a:t>
            </a:r>
            <a:r>
              <a:rPr lang="en-US" dirty="0"/>
              <a:t> is</a:t>
            </a:r>
            <a:r>
              <a:rPr lang="en-US" b="1" dirty="0"/>
              <a:t> mathematics</a:t>
            </a:r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on </a:t>
            </a:r>
            <a:r>
              <a:rPr lang="en-US" dirty="0"/>
              <a:t>January 1, 2020, </a:t>
            </a:r>
            <a:r>
              <a:rPr lang="en-US" altLang="zh-CN" dirty="0"/>
              <a:t>a company issues a 10-year bond with face amount $100,000 and stated interest rate 7% (also called coupon rate)</a:t>
            </a:r>
            <a:endParaRPr lang="en-US" dirty="0"/>
          </a:p>
          <a:p>
            <a:pPr lvl="1"/>
            <a:r>
              <a:rPr lang="en-US" altLang="zh-CN" dirty="0"/>
              <a:t>Inputs:</a:t>
            </a:r>
          </a:p>
          <a:p>
            <a:pPr lvl="2"/>
            <a:r>
              <a:rPr lang="en-US" dirty="0"/>
              <a:t>Face amount = </a:t>
            </a:r>
            <a:r>
              <a:rPr lang="en-US" altLang="zh-CN" dirty="0"/>
              <a:t>$100,000</a:t>
            </a:r>
          </a:p>
          <a:p>
            <a:pPr lvl="2"/>
            <a:r>
              <a:rPr lang="en-US" altLang="zh-CN" dirty="0"/>
              <a:t>Stated interest rate </a:t>
            </a:r>
            <a:r>
              <a:rPr lang="en-US" dirty="0"/>
              <a:t>= 7%</a:t>
            </a:r>
          </a:p>
          <a:p>
            <a:pPr lvl="2"/>
            <a:r>
              <a:rPr lang="en-US" dirty="0"/>
              <a:t>Interest payment every six months = </a:t>
            </a:r>
            <a:r>
              <a:rPr lang="en-US" altLang="zh-CN" dirty="0"/>
              <a:t>$100,000 * 7% *1/2 = $3,500</a:t>
            </a:r>
          </a:p>
          <a:p>
            <a:pPr lvl="2"/>
            <a:r>
              <a:rPr lang="en-US" dirty="0"/>
              <a:t>Number of periods = 20 periods (10 year * 2 payments per year)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346D9A-4C62-4DE2-BC44-1A65BAA967F2}"/>
              </a:ext>
            </a:extLst>
          </p:cNvPr>
          <p:cNvGrpSpPr/>
          <p:nvPr/>
        </p:nvGrpSpPr>
        <p:grpSpPr>
          <a:xfrm>
            <a:off x="3050596" y="8432809"/>
            <a:ext cx="15675322" cy="3291184"/>
            <a:chOff x="1143000" y="676599"/>
            <a:chExt cx="24632417" cy="67181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0B7C6C-B220-4B0F-94B0-D1B1FF5A67FA}"/>
                </a:ext>
              </a:extLst>
            </p:cNvPr>
            <p:cNvSpPr/>
            <p:nvPr/>
          </p:nvSpPr>
          <p:spPr>
            <a:xfrm>
              <a:off x="294640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01A696-3919-43D1-8806-74A26D1E1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1419017"/>
              <a:ext cx="0" cy="5975697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F6B0F8-7D5F-4508-BDB3-3ECB77F201A7}"/>
                </a:ext>
              </a:extLst>
            </p:cNvPr>
            <p:cNvSpPr/>
            <p:nvPr/>
          </p:nvSpPr>
          <p:spPr>
            <a:xfrm>
              <a:off x="506548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9633F2-1340-4491-826B-923F680F2963}"/>
                </a:ext>
              </a:extLst>
            </p:cNvPr>
            <p:cNvSpPr/>
            <p:nvPr/>
          </p:nvSpPr>
          <p:spPr>
            <a:xfrm>
              <a:off x="7184572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DD9FDA-76D0-41E8-BD49-70ABFEC90BAE}"/>
                </a:ext>
              </a:extLst>
            </p:cNvPr>
            <p:cNvSpPr/>
            <p:nvPr/>
          </p:nvSpPr>
          <p:spPr>
            <a:xfrm>
              <a:off x="930365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086D0-F705-428B-9F60-21F0F2233C2D}"/>
                </a:ext>
              </a:extLst>
            </p:cNvPr>
            <p:cNvSpPr/>
            <p:nvPr/>
          </p:nvSpPr>
          <p:spPr>
            <a:xfrm>
              <a:off x="1142274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347DA1-56B7-4BB2-8059-64AC7FDB14C5}"/>
                </a:ext>
              </a:extLst>
            </p:cNvPr>
            <p:cNvSpPr/>
            <p:nvPr/>
          </p:nvSpPr>
          <p:spPr>
            <a:xfrm>
              <a:off x="13541830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5DC00-37F6-4E93-9732-9B82A0FB7343}"/>
                </a:ext>
              </a:extLst>
            </p:cNvPr>
            <p:cNvSpPr/>
            <p:nvPr/>
          </p:nvSpPr>
          <p:spPr>
            <a:xfrm>
              <a:off x="15660916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0CF2F-AD2F-4BFF-B8C2-F1B0570C574A}"/>
                </a:ext>
              </a:extLst>
            </p:cNvPr>
            <p:cNvSpPr/>
            <p:nvPr/>
          </p:nvSpPr>
          <p:spPr>
            <a:xfrm>
              <a:off x="19899088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C296A1-772B-40A7-B670-380A2CFD8E56}"/>
                </a:ext>
              </a:extLst>
            </p:cNvPr>
            <p:cNvSpPr/>
            <p:nvPr/>
          </p:nvSpPr>
          <p:spPr>
            <a:xfrm>
              <a:off x="22018174" y="6586330"/>
              <a:ext cx="783771" cy="808382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B6611-D733-4CE7-8BB1-F43D025FF17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7394712"/>
              <a:ext cx="22345650" cy="0"/>
            </a:xfrm>
            <a:prstGeom prst="line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84DC68-772C-427D-8C1A-734F539BE040}"/>
                </a:ext>
              </a:extLst>
            </p:cNvPr>
            <p:cNvSpPr/>
            <p:nvPr/>
          </p:nvSpPr>
          <p:spPr>
            <a:xfrm>
              <a:off x="22018174" y="2067339"/>
              <a:ext cx="783771" cy="451899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DADAFDF-6AB9-4F1A-9060-BED31929DC24}"/>
                </a:ext>
              </a:extLst>
            </p:cNvPr>
            <p:cNvSpPr/>
            <p:nvPr/>
          </p:nvSpPr>
          <p:spPr>
            <a:xfrm>
              <a:off x="18264117" y="676599"/>
              <a:ext cx="7511300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070C0"/>
                  </a:solidFill>
                </a:rPr>
                <a:t>face amount = $100,000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64F026-668B-4D1D-8E63-840A239F79A2}"/>
                </a:ext>
              </a:extLst>
            </p:cNvPr>
            <p:cNvSpPr/>
            <p:nvPr/>
          </p:nvSpPr>
          <p:spPr>
            <a:xfrm>
              <a:off x="8184984" y="4930157"/>
              <a:ext cx="11046446" cy="1319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FF7C80"/>
                  </a:solidFill>
                </a:rPr>
                <a:t>i</a:t>
              </a:r>
              <a:r>
                <a:rPr lang="en-US" b="1" dirty="0">
                  <a:solidFill>
                    <a:srgbClr val="FF7C80"/>
                  </a:solidFill>
                </a:rPr>
                <a:t>nterest payment = $ 3,500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1CA946-4EA7-4B3C-90B7-03F8AB0822FF}"/>
                </a:ext>
              </a:extLst>
            </p:cNvPr>
            <p:cNvSpPr/>
            <p:nvPr/>
          </p:nvSpPr>
          <p:spPr>
            <a:xfrm>
              <a:off x="1247835" y="1981221"/>
              <a:ext cx="6128479" cy="1319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</a:rPr>
                <a:t>Payments for bonds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FEBD83-5541-497B-A0FB-68E8135314E8}"/>
                </a:ext>
              </a:extLst>
            </p:cNvPr>
            <p:cNvSpPr/>
            <p:nvPr/>
          </p:nvSpPr>
          <p:spPr>
            <a:xfrm>
              <a:off x="17745271" y="6042932"/>
              <a:ext cx="1038519" cy="1319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7C80"/>
                  </a:solidFill>
                </a:rPr>
                <a:t>…</a:t>
              </a:r>
              <a:endParaRPr lang="en-US" b="1" dirty="0">
                <a:solidFill>
                  <a:srgbClr val="FF7C80"/>
                </a:solidFill>
              </a:endParaRPr>
            </a:p>
          </p:txBody>
        </p:sp>
      </p:grpSp>
      <p:pic>
        <p:nvPicPr>
          <p:cNvPr id="23" name="Picture 2" descr="Related image">
            <a:extLst>
              <a:ext uri="{FF2B5EF4-FFF2-40B4-BE49-F238E27FC236}">
                <a16:creationId xmlns:a16="http://schemas.microsoft.com/office/drawing/2014/main" id="{85DA32A4-9658-4D1E-8683-3D2A0796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4708" r="15750" b="24400"/>
          <a:stretch/>
        </p:blipFill>
        <p:spPr bwMode="auto">
          <a:xfrm>
            <a:off x="19711382" y="8563506"/>
            <a:ext cx="2987887" cy="237494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0460FC-8E34-455D-BE54-7DB0760A71CD}"/>
              </a:ext>
            </a:extLst>
          </p:cNvPr>
          <p:cNvSpPr/>
          <p:nvPr/>
        </p:nvSpPr>
        <p:spPr>
          <a:xfrm>
            <a:off x="19733257" y="10984956"/>
            <a:ext cx="2944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Bond investors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9F1581BF-0F9E-461A-87C2-CA0354F00B65}"/>
              </a:ext>
            </a:extLst>
          </p:cNvPr>
          <p:cNvSpPr/>
          <p:nvPr/>
        </p:nvSpPr>
        <p:spPr>
          <a:xfrm>
            <a:off x="17126857" y="4866300"/>
            <a:ext cx="5979886" cy="1843314"/>
          </a:xfrm>
          <a:prstGeom prst="wedgeRoundRectCallout">
            <a:avLst>
              <a:gd name="adj1" fmla="val 19654"/>
              <a:gd name="adj2" fmla="val 129520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Bond price </a:t>
            </a:r>
            <a:r>
              <a:rPr lang="en-US" altLang="zh-CN" dirty="0">
                <a:solidFill>
                  <a:sysClr val="windowText" lastClr="000000"/>
                </a:solidFill>
              </a:rPr>
              <a:t>= How much are bond investors willing to pay?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A85ACBF-0CA6-4780-954F-9EE96E49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E7EEC71-9F10-42F7-8E17-E19690C3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09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675-3BE2-42DF-9CB8-5A028AF0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Bonds – calculation of bond issue prices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770D-C06B-4C76-8116-46E914D832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Time value of money</a:t>
            </a:r>
          </a:p>
          <a:p>
            <a:pPr lvl="1"/>
            <a:r>
              <a:rPr lang="en-US" dirty="0"/>
              <a:t>Cash received in future is less valuable than cash in hand today</a:t>
            </a:r>
          </a:p>
          <a:p>
            <a:pPr lvl="1"/>
            <a:r>
              <a:rPr lang="en-US" dirty="0"/>
              <a:t>Investor</a:t>
            </a:r>
            <a:r>
              <a:rPr lang="en-US" altLang="zh-CN" dirty="0"/>
              <a:t>s</a:t>
            </a:r>
            <a:r>
              <a:rPr lang="en-US" dirty="0"/>
              <a:t> discount future cash flows based on their own </a:t>
            </a:r>
            <a:r>
              <a:rPr lang="en-US" b="1" dirty="0">
                <a:solidFill>
                  <a:schemeClr val="accent2"/>
                </a:solidFill>
              </a:rPr>
              <a:t>discount rates</a:t>
            </a:r>
          </a:p>
          <a:p>
            <a:r>
              <a:rPr lang="en-US" dirty="0"/>
              <a:t>Bond pricing is based on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present value </a:t>
            </a:r>
            <a:r>
              <a:rPr lang="en-US" dirty="0"/>
              <a:t>of face amount at maturity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present value </a:t>
            </a:r>
            <a:r>
              <a:rPr lang="en-US" dirty="0"/>
              <a:t>of future semiannual interest payments</a:t>
            </a:r>
          </a:p>
          <a:p>
            <a:endParaRPr lang="en-US" dirty="0"/>
          </a:p>
        </p:txBody>
      </p:sp>
      <p:pic>
        <p:nvPicPr>
          <p:cNvPr id="22" name="Picture 12" descr="dollar stack 3d max">
            <a:extLst>
              <a:ext uri="{FF2B5EF4-FFF2-40B4-BE49-F238E27FC236}">
                <a16:creationId xmlns:a16="http://schemas.microsoft.com/office/drawing/2014/main" id="{23E1D1A4-802E-4180-98D1-1B736A2A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97" y="10527262"/>
            <a:ext cx="2126989" cy="212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lated image">
            <a:extLst>
              <a:ext uri="{FF2B5EF4-FFF2-40B4-BE49-F238E27FC236}">
                <a16:creationId xmlns:a16="http://schemas.microsoft.com/office/drawing/2014/main" id="{C522F449-F489-4B6B-B953-F461B4725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7" t="21338" r="41970" b="29340"/>
          <a:stretch/>
        </p:blipFill>
        <p:spPr bwMode="auto">
          <a:xfrm>
            <a:off x="7314437" y="9791308"/>
            <a:ext cx="1196890" cy="29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Related image">
            <a:extLst>
              <a:ext uri="{FF2B5EF4-FFF2-40B4-BE49-F238E27FC236}">
                <a16:creationId xmlns:a16="http://schemas.microsoft.com/office/drawing/2014/main" id="{2EA854B3-0090-490A-B55A-DED7C2D32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3" t="21338" r="4014" b="29340"/>
          <a:stretch/>
        </p:blipFill>
        <p:spPr bwMode="auto">
          <a:xfrm>
            <a:off x="21604721" y="9691955"/>
            <a:ext cx="1211133" cy="29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dollar coin vector">
            <a:extLst>
              <a:ext uri="{FF2B5EF4-FFF2-40B4-BE49-F238E27FC236}">
                <a16:creationId xmlns:a16="http://schemas.microsoft.com/office/drawing/2014/main" id="{EA03BB18-4E31-459F-8874-C3EB3FEE7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2559932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dollar coin vector">
            <a:extLst>
              <a:ext uri="{FF2B5EF4-FFF2-40B4-BE49-F238E27FC236}">
                <a16:creationId xmlns:a16="http://schemas.microsoft.com/office/drawing/2014/main" id="{B3907ADC-60B1-4D13-BE68-263AAEB69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3813319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dollar coin vector">
            <a:extLst>
              <a:ext uri="{FF2B5EF4-FFF2-40B4-BE49-F238E27FC236}">
                <a16:creationId xmlns:a16="http://schemas.microsoft.com/office/drawing/2014/main" id="{E28373CA-7705-467C-A9C7-DDB263131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6322032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dollar coin vector">
            <a:extLst>
              <a:ext uri="{FF2B5EF4-FFF2-40B4-BE49-F238E27FC236}">
                <a16:creationId xmlns:a16="http://schemas.microsoft.com/office/drawing/2014/main" id="{A8A8FC14-F778-4250-A939-449164A9D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7575419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dollar coin vector">
            <a:extLst>
              <a:ext uri="{FF2B5EF4-FFF2-40B4-BE49-F238E27FC236}">
                <a16:creationId xmlns:a16="http://schemas.microsoft.com/office/drawing/2014/main" id="{3CFE67E0-972E-4FE0-AB24-BA5500E3D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8833469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dollar coin vector">
            <a:extLst>
              <a:ext uri="{FF2B5EF4-FFF2-40B4-BE49-F238E27FC236}">
                <a16:creationId xmlns:a16="http://schemas.microsoft.com/office/drawing/2014/main" id="{807108B2-F2EC-45FE-9FD6-75EBF9F6F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1301882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dollar coin vector">
            <a:extLst>
              <a:ext uri="{FF2B5EF4-FFF2-40B4-BE49-F238E27FC236}">
                <a16:creationId xmlns:a16="http://schemas.microsoft.com/office/drawing/2014/main" id="{2A95187C-F220-4B16-8F7D-4108499B5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20086856" y="9045931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pile dollar vector">
            <a:extLst>
              <a:ext uri="{FF2B5EF4-FFF2-40B4-BE49-F238E27FC236}">
                <a16:creationId xmlns:a16="http://schemas.microsoft.com/office/drawing/2014/main" id="{1099C186-83B9-45AB-B043-1463EF1F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791" y="10200813"/>
            <a:ext cx="1722925" cy="17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E8651FB-BE37-49BF-82CE-F7F41446FF2D}"/>
              </a:ext>
            </a:extLst>
          </p:cNvPr>
          <p:cNvSpPr/>
          <p:nvPr/>
        </p:nvSpPr>
        <p:spPr>
          <a:xfrm>
            <a:off x="6441674" y="10572246"/>
            <a:ext cx="5654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53" name="Picture 2" descr="Image result for dollar coin vector">
            <a:extLst>
              <a:ext uri="{FF2B5EF4-FFF2-40B4-BE49-F238E27FC236}">
                <a16:creationId xmlns:a16="http://schemas.microsoft.com/office/drawing/2014/main" id="{F5A795C2-CC98-48CF-B0F1-2F9F12D1D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10073776" y="9055458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dollar coin vector">
            <a:extLst>
              <a:ext uri="{FF2B5EF4-FFF2-40B4-BE49-F238E27FC236}">
                <a16:creationId xmlns:a16="http://schemas.microsoft.com/office/drawing/2014/main" id="{8E8C3BB1-740E-431F-9C7E-A04AA9481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0" t="17338" r="18185" b="13888"/>
          <a:stretch/>
        </p:blipFill>
        <p:spPr bwMode="auto">
          <a:xfrm>
            <a:off x="8815726" y="9055458"/>
            <a:ext cx="1036517" cy="11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5697373-9547-4A33-B365-3F5A3A949D2A}"/>
              </a:ext>
            </a:extLst>
          </p:cNvPr>
          <p:cNvSpPr/>
          <p:nvPr/>
        </p:nvSpPr>
        <p:spPr>
          <a:xfrm>
            <a:off x="15219641" y="8892933"/>
            <a:ext cx="7152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B16D48-0C7D-457C-A98B-67422BA2EF79}"/>
              </a:ext>
            </a:extLst>
          </p:cNvPr>
          <p:cNvSpPr/>
          <p:nvPr/>
        </p:nvSpPr>
        <p:spPr>
          <a:xfrm>
            <a:off x="16624413" y="11627423"/>
            <a:ext cx="4779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face amount = $100,000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1E2FA9-2E6B-46C9-98DC-249E02D144C8}"/>
              </a:ext>
            </a:extLst>
          </p:cNvPr>
          <p:cNvSpPr/>
          <p:nvPr/>
        </p:nvSpPr>
        <p:spPr>
          <a:xfrm>
            <a:off x="11582313" y="10151822"/>
            <a:ext cx="7029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7C80"/>
                </a:solidFill>
              </a:rPr>
              <a:t>i</a:t>
            </a:r>
            <a:r>
              <a:rPr lang="en-US" b="1" dirty="0">
                <a:solidFill>
                  <a:srgbClr val="FF7C80"/>
                </a:solidFill>
              </a:rPr>
              <a:t>nterest payment = $ 3,500</a:t>
            </a:r>
          </a:p>
        </p:txBody>
      </p:sp>
      <p:pic>
        <p:nvPicPr>
          <p:cNvPr id="64" name="Picture 2" descr="Related image">
            <a:extLst>
              <a:ext uri="{FF2B5EF4-FFF2-40B4-BE49-F238E27FC236}">
                <a16:creationId xmlns:a16="http://schemas.microsoft.com/office/drawing/2014/main" id="{F0B5BD2F-529C-488D-8FBC-21789228F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1247427" y="7407047"/>
            <a:ext cx="4592090" cy="25558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D516C36-97D7-43AC-BA54-DE20EFE525E8}"/>
              </a:ext>
            </a:extLst>
          </p:cNvPr>
          <p:cNvSpPr/>
          <p:nvPr/>
        </p:nvSpPr>
        <p:spPr>
          <a:xfrm>
            <a:off x="2568974" y="9877648"/>
            <a:ext cx="1948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Company</a:t>
            </a:r>
          </a:p>
        </p:txBody>
      </p:sp>
      <p:sp>
        <p:nvSpPr>
          <p:cNvPr id="67" name="Arrow: Bent 66">
            <a:extLst>
              <a:ext uri="{FF2B5EF4-FFF2-40B4-BE49-F238E27FC236}">
                <a16:creationId xmlns:a16="http://schemas.microsoft.com/office/drawing/2014/main" id="{8B82D69D-11E4-438F-B876-81162C6CFFD4}"/>
              </a:ext>
            </a:extLst>
          </p:cNvPr>
          <p:cNvSpPr/>
          <p:nvPr/>
        </p:nvSpPr>
        <p:spPr>
          <a:xfrm rot="16200000">
            <a:off x="3266605" y="10427384"/>
            <a:ext cx="1412213" cy="150741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Arrow: Bent 67">
            <a:extLst>
              <a:ext uri="{FF2B5EF4-FFF2-40B4-BE49-F238E27FC236}">
                <a16:creationId xmlns:a16="http://schemas.microsoft.com/office/drawing/2014/main" id="{82F86051-6795-42E0-8EBE-2DE06B2E152D}"/>
              </a:ext>
            </a:extLst>
          </p:cNvPr>
          <p:cNvSpPr/>
          <p:nvPr/>
        </p:nvSpPr>
        <p:spPr>
          <a:xfrm rot="5400000">
            <a:off x="7155038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Arrow: Bent 68">
            <a:extLst>
              <a:ext uri="{FF2B5EF4-FFF2-40B4-BE49-F238E27FC236}">
                <a16:creationId xmlns:a16="http://schemas.microsoft.com/office/drawing/2014/main" id="{CF8ED716-8FDA-4F1D-A5A6-11145E74FE98}"/>
              </a:ext>
            </a:extLst>
          </p:cNvPr>
          <p:cNvSpPr/>
          <p:nvPr/>
        </p:nvSpPr>
        <p:spPr>
          <a:xfrm rot="5400000">
            <a:off x="8362458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Arrow: Bent 69">
            <a:extLst>
              <a:ext uri="{FF2B5EF4-FFF2-40B4-BE49-F238E27FC236}">
                <a16:creationId xmlns:a16="http://schemas.microsoft.com/office/drawing/2014/main" id="{00280244-C973-4B2C-B788-036DF9E66DAE}"/>
              </a:ext>
            </a:extLst>
          </p:cNvPr>
          <p:cNvSpPr/>
          <p:nvPr/>
        </p:nvSpPr>
        <p:spPr>
          <a:xfrm rot="5400000">
            <a:off x="9641194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Bent 70">
            <a:extLst>
              <a:ext uri="{FF2B5EF4-FFF2-40B4-BE49-F238E27FC236}">
                <a16:creationId xmlns:a16="http://schemas.microsoft.com/office/drawing/2014/main" id="{4BF22DEB-8FBA-41AA-8070-003475A63814}"/>
              </a:ext>
            </a:extLst>
          </p:cNvPr>
          <p:cNvSpPr/>
          <p:nvPr/>
        </p:nvSpPr>
        <p:spPr>
          <a:xfrm rot="5400000">
            <a:off x="10848614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Bent 71">
            <a:extLst>
              <a:ext uri="{FF2B5EF4-FFF2-40B4-BE49-F238E27FC236}">
                <a16:creationId xmlns:a16="http://schemas.microsoft.com/office/drawing/2014/main" id="{69F41AD9-7C3C-4F14-90E3-866792298E4B}"/>
              </a:ext>
            </a:extLst>
          </p:cNvPr>
          <p:cNvSpPr/>
          <p:nvPr/>
        </p:nvSpPr>
        <p:spPr>
          <a:xfrm rot="5400000">
            <a:off x="12133956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row: Bent 72">
            <a:extLst>
              <a:ext uri="{FF2B5EF4-FFF2-40B4-BE49-F238E27FC236}">
                <a16:creationId xmlns:a16="http://schemas.microsoft.com/office/drawing/2014/main" id="{50907326-F457-4737-B8E1-8E960714B42B}"/>
              </a:ext>
            </a:extLst>
          </p:cNvPr>
          <p:cNvSpPr/>
          <p:nvPr/>
        </p:nvSpPr>
        <p:spPr>
          <a:xfrm rot="5400000">
            <a:off x="14676213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Arrow: Bent 73">
            <a:extLst>
              <a:ext uri="{FF2B5EF4-FFF2-40B4-BE49-F238E27FC236}">
                <a16:creationId xmlns:a16="http://schemas.microsoft.com/office/drawing/2014/main" id="{7D7D41AF-0ED2-4DBB-88A4-CF3EEA32920C}"/>
              </a:ext>
            </a:extLst>
          </p:cNvPr>
          <p:cNvSpPr/>
          <p:nvPr/>
        </p:nvSpPr>
        <p:spPr>
          <a:xfrm rot="5400000">
            <a:off x="15868764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Bent 74">
            <a:extLst>
              <a:ext uri="{FF2B5EF4-FFF2-40B4-BE49-F238E27FC236}">
                <a16:creationId xmlns:a16="http://schemas.microsoft.com/office/drawing/2014/main" id="{91445671-6963-4FDC-8ECD-574EF6402F08}"/>
              </a:ext>
            </a:extLst>
          </p:cNvPr>
          <p:cNvSpPr/>
          <p:nvPr/>
        </p:nvSpPr>
        <p:spPr>
          <a:xfrm rot="5400000">
            <a:off x="17125351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Arrow: Bent 75">
            <a:extLst>
              <a:ext uri="{FF2B5EF4-FFF2-40B4-BE49-F238E27FC236}">
                <a16:creationId xmlns:a16="http://schemas.microsoft.com/office/drawing/2014/main" id="{EA137F39-2140-4B26-8167-EF03CF21921C}"/>
              </a:ext>
            </a:extLst>
          </p:cNvPr>
          <p:cNvSpPr/>
          <p:nvPr/>
        </p:nvSpPr>
        <p:spPr>
          <a:xfrm rot="5400000">
            <a:off x="18451610" y="6640601"/>
            <a:ext cx="906536" cy="3904126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524D5A2B-74EA-49C4-95B6-8DFB1A1C885F}"/>
              </a:ext>
            </a:extLst>
          </p:cNvPr>
          <p:cNvSpPr/>
          <p:nvPr/>
        </p:nvSpPr>
        <p:spPr>
          <a:xfrm>
            <a:off x="18611936" y="5936343"/>
            <a:ext cx="5063982" cy="1843314"/>
          </a:xfrm>
          <a:prstGeom prst="wedgeRoundRectCallout">
            <a:avLst>
              <a:gd name="adj1" fmla="val 4411"/>
              <a:gd name="adj2" fmla="val 76098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Total future cash flows </a:t>
            </a:r>
          </a:p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= </a:t>
            </a:r>
            <a:r>
              <a:rPr lang="en-US" altLang="zh-CN" b="1" dirty="0">
                <a:solidFill>
                  <a:sysClr val="windowText" lastClr="000000"/>
                </a:solidFill>
              </a:rPr>
              <a:t>$170,000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Footer Placeholder 78">
            <a:extLst>
              <a:ext uri="{FF2B5EF4-FFF2-40B4-BE49-F238E27FC236}">
                <a16:creationId xmlns:a16="http://schemas.microsoft.com/office/drawing/2014/main" id="{B7AEB57D-3F50-4A52-8943-6267453A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49E2979-BEA2-4B12-B6D8-1375B267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56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A172-9709-4447-9FBC-A2AC81A1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Bonds – calculation of bond issue prices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8CA0-E140-4EBF-848F-D52F716572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Although different investors may have their discount rates, all the discount rates will be reflected in the market interest rate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M</a:t>
            </a:r>
            <a:r>
              <a:rPr lang="en-US" b="1" dirty="0">
                <a:solidFill>
                  <a:srgbClr val="0070C0"/>
                </a:solidFill>
              </a:rPr>
              <a:t>arket interest rate </a:t>
            </a:r>
            <a:r>
              <a:rPr lang="en-US" dirty="0"/>
              <a:t>is bond investors’ expectation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AEA1125A-F2D4-4D60-8A53-B83B99A48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565167" y="5490982"/>
            <a:ext cx="3636200" cy="202380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AB0D0059-1BD8-4C61-A000-1B6C6DE23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4708" r="15750" b="24400"/>
          <a:stretch/>
        </p:blipFill>
        <p:spPr bwMode="auto">
          <a:xfrm>
            <a:off x="5166549" y="5540133"/>
            <a:ext cx="2365928" cy="18805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22FAAF96-1D95-410D-A502-04159C2A5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85769"/>
              </p:ext>
            </p:extLst>
          </p:nvPr>
        </p:nvGraphicFramePr>
        <p:xfrm>
          <a:off x="732693" y="8080250"/>
          <a:ext cx="7004538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0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1440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4698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stated rate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=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market 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 7%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=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FADF103-81AA-40FD-ABF5-8B0649080CEC}"/>
              </a:ext>
            </a:extLst>
          </p:cNvPr>
          <p:cNvSpPr txBox="1"/>
          <p:nvPr/>
        </p:nvSpPr>
        <p:spPr>
          <a:xfrm>
            <a:off x="712728" y="7389788"/>
            <a:ext cx="179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</a:t>
            </a:r>
          </a:p>
        </p:txBody>
      </p:sp>
      <p:graphicFrame>
        <p:nvGraphicFramePr>
          <p:cNvPr id="32" name="Table 29">
            <a:extLst>
              <a:ext uri="{FF2B5EF4-FFF2-40B4-BE49-F238E27FC236}">
                <a16:creationId xmlns:a16="http://schemas.microsoft.com/office/drawing/2014/main" id="{168A88A0-D9FA-441F-A248-1C380C15F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4143"/>
              </p:ext>
            </p:extLst>
          </p:nvPr>
        </p:nvGraphicFramePr>
        <p:xfrm>
          <a:off x="732693" y="10107480"/>
          <a:ext cx="7004539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1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0199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5939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Bond price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Face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 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29A317D-50F4-4B4F-A0D6-BBB89BBA01DE}"/>
              </a:ext>
            </a:extLst>
          </p:cNvPr>
          <p:cNvSpPr txBox="1"/>
          <p:nvPr/>
        </p:nvSpPr>
        <p:spPr>
          <a:xfrm>
            <a:off x="712728" y="9417018"/>
            <a:ext cx="7479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Then,</a:t>
            </a:r>
            <a:r>
              <a:rPr lang="zh-CN" altLang="en-US" dirty="0"/>
              <a:t> </a:t>
            </a:r>
            <a:r>
              <a:rPr lang="en-US" dirty="0"/>
              <a:t>bonds are issued at </a:t>
            </a:r>
            <a:r>
              <a:rPr lang="en-US" b="1" dirty="0"/>
              <a:t>face amount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2E1917-20E2-45B2-A9B7-3B6396FBFBE0}"/>
              </a:ext>
            </a:extLst>
          </p:cNvPr>
          <p:cNvCxnSpPr/>
          <p:nvPr/>
        </p:nvCxnSpPr>
        <p:spPr>
          <a:xfrm>
            <a:off x="8192021" y="5540133"/>
            <a:ext cx="0" cy="682331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Related image">
            <a:extLst>
              <a:ext uri="{FF2B5EF4-FFF2-40B4-BE49-F238E27FC236}">
                <a16:creationId xmlns:a16="http://schemas.microsoft.com/office/drawing/2014/main" id="{3FE05692-31F3-4EEB-AE65-8A2A3A9BE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8471802" y="5490982"/>
            <a:ext cx="3636200" cy="202380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elated image">
            <a:extLst>
              <a:ext uri="{FF2B5EF4-FFF2-40B4-BE49-F238E27FC236}">
                <a16:creationId xmlns:a16="http://schemas.microsoft.com/office/drawing/2014/main" id="{72AD6CEE-E5EB-4EC9-A57C-5AA9E7F4C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4708" r="15750" b="24400"/>
          <a:stretch/>
        </p:blipFill>
        <p:spPr bwMode="auto">
          <a:xfrm>
            <a:off x="13073184" y="5540133"/>
            <a:ext cx="2365928" cy="18805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Table 29">
            <a:extLst>
              <a:ext uri="{FF2B5EF4-FFF2-40B4-BE49-F238E27FC236}">
                <a16:creationId xmlns:a16="http://schemas.microsoft.com/office/drawing/2014/main" id="{B1E5021C-293E-47E7-A482-10E87F82E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155846"/>
              </p:ext>
            </p:extLst>
          </p:nvPr>
        </p:nvGraphicFramePr>
        <p:xfrm>
          <a:off x="8639328" y="8080250"/>
          <a:ext cx="7004538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0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1440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4698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stated rate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market 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 7%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8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8D02111C-52D7-4052-8F08-D4D7428C1067}"/>
              </a:ext>
            </a:extLst>
          </p:cNvPr>
          <p:cNvSpPr txBox="1"/>
          <p:nvPr/>
        </p:nvSpPr>
        <p:spPr>
          <a:xfrm>
            <a:off x="8619363" y="7389788"/>
            <a:ext cx="179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</a:t>
            </a:r>
          </a:p>
        </p:txBody>
      </p:sp>
      <p:graphicFrame>
        <p:nvGraphicFramePr>
          <p:cNvPr id="58" name="Table 29">
            <a:extLst>
              <a:ext uri="{FF2B5EF4-FFF2-40B4-BE49-F238E27FC236}">
                <a16:creationId xmlns:a16="http://schemas.microsoft.com/office/drawing/2014/main" id="{16881AE6-E056-491E-BE43-D1C776956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53721"/>
              </p:ext>
            </p:extLst>
          </p:nvPr>
        </p:nvGraphicFramePr>
        <p:xfrm>
          <a:off x="8639328" y="10107480"/>
          <a:ext cx="7004539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1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0199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5939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Bond price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Face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$93,205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0B09F12-45A7-4FF8-B0F6-A87BC63B70BA}"/>
              </a:ext>
            </a:extLst>
          </p:cNvPr>
          <p:cNvSpPr txBox="1"/>
          <p:nvPr/>
        </p:nvSpPr>
        <p:spPr>
          <a:xfrm>
            <a:off x="8619363" y="9417018"/>
            <a:ext cx="7479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Then,</a:t>
            </a:r>
            <a:r>
              <a:rPr lang="zh-CN" altLang="en-US" dirty="0"/>
              <a:t> </a:t>
            </a:r>
            <a:r>
              <a:rPr lang="en-US" dirty="0"/>
              <a:t>bonds are issued at </a:t>
            </a:r>
            <a:r>
              <a:rPr lang="en-US" b="1" dirty="0"/>
              <a:t>a discount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CC7686-6994-4C12-B248-9D6685A20F51}"/>
              </a:ext>
            </a:extLst>
          </p:cNvPr>
          <p:cNvCxnSpPr/>
          <p:nvPr/>
        </p:nvCxnSpPr>
        <p:spPr>
          <a:xfrm>
            <a:off x="16098656" y="5540133"/>
            <a:ext cx="0" cy="682331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Related image">
            <a:extLst>
              <a:ext uri="{FF2B5EF4-FFF2-40B4-BE49-F238E27FC236}">
                <a16:creationId xmlns:a16="http://schemas.microsoft.com/office/drawing/2014/main" id="{B39772CB-76D0-4CA1-9EA2-A1A3B736E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16378910" y="5490982"/>
            <a:ext cx="3636200" cy="202380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Related image">
            <a:extLst>
              <a:ext uri="{FF2B5EF4-FFF2-40B4-BE49-F238E27FC236}">
                <a16:creationId xmlns:a16="http://schemas.microsoft.com/office/drawing/2014/main" id="{847A37DC-9F0A-40DF-BE67-B62F69594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8" t="4708" r="15750" b="24400"/>
          <a:stretch/>
        </p:blipFill>
        <p:spPr bwMode="auto">
          <a:xfrm>
            <a:off x="20980292" y="5540133"/>
            <a:ext cx="2365928" cy="18805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5" name="Table 29">
            <a:extLst>
              <a:ext uri="{FF2B5EF4-FFF2-40B4-BE49-F238E27FC236}">
                <a16:creationId xmlns:a16="http://schemas.microsoft.com/office/drawing/2014/main" id="{9F3BA4AA-3F69-4B29-B7EA-F2ECA2D24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70000"/>
              </p:ext>
            </p:extLst>
          </p:nvPr>
        </p:nvGraphicFramePr>
        <p:xfrm>
          <a:off x="16546436" y="8080250"/>
          <a:ext cx="7004538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0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1440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4698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stated rate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market 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7C80"/>
                          </a:solidFill>
                        </a:rPr>
                        <a:t> 7%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494A51DD-DE73-409B-A176-B68265D3A78B}"/>
              </a:ext>
            </a:extLst>
          </p:cNvPr>
          <p:cNvSpPr txBox="1"/>
          <p:nvPr/>
        </p:nvSpPr>
        <p:spPr>
          <a:xfrm>
            <a:off x="16526471" y="7389788"/>
            <a:ext cx="179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</a:t>
            </a:r>
          </a:p>
        </p:txBody>
      </p:sp>
      <p:graphicFrame>
        <p:nvGraphicFramePr>
          <p:cNvPr id="67" name="Table 29">
            <a:extLst>
              <a:ext uri="{FF2B5EF4-FFF2-40B4-BE49-F238E27FC236}">
                <a16:creationId xmlns:a16="http://schemas.microsoft.com/office/drawing/2014/main" id="{4B0B456D-CEAD-4036-96A8-E67BE3700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01229"/>
              </p:ext>
            </p:extLst>
          </p:nvPr>
        </p:nvGraphicFramePr>
        <p:xfrm>
          <a:off x="16546436" y="10107480"/>
          <a:ext cx="7004539" cy="127990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8401">
                  <a:extLst>
                    <a:ext uri="{9D8B030D-6E8A-4147-A177-3AD203B41FA5}">
                      <a16:colId xmlns:a16="http://schemas.microsoft.com/office/drawing/2014/main" val="275870869"/>
                    </a:ext>
                  </a:extLst>
                </a:gridCol>
                <a:gridCol w="1610199">
                  <a:extLst>
                    <a:ext uri="{9D8B030D-6E8A-4147-A177-3AD203B41FA5}">
                      <a16:colId xmlns:a16="http://schemas.microsoft.com/office/drawing/2014/main" val="728952312"/>
                    </a:ext>
                  </a:extLst>
                </a:gridCol>
                <a:gridCol w="2965939">
                  <a:extLst>
                    <a:ext uri="{9D8B030D-6E8A-4147-A177-3AD203B41FA5}">
                      <a16:colId xmlns:a16="http://schemas.microsoft.com/office/drawing/2014/main" val="4185705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Bond price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&gt;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Face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 $107,439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ysClr val="windowText" lastClr="000000"/>
                          </a:solidFill>
                        </a:rPr>
                        <a:t>&gt;</a:t>
                      </a:r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53693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67D78968-EA48-4ACB-940B-44592C3082AA}"/>
              </a:ext>
            </a:extLst>
          </p:cNvPr>
          <p:cNvSpPr txBox="1"/>
          <p:nvPr/>
        </p:nvSpPr>
        <p:spPr>
          <a:xfrm>
            <a:off x="16526471" y="9417018"/>
            <a:ext cx="7479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Then,</a:t>
            </a:r>
            <a:r>
              <a:rPr lang="zh-CN" altLang="en-US" dirty="0"/>
              <a:t> </a:t>
            </a:r>
            <a:r>
              <a:rPr lang="en-US" dirty="0"/>
              <a:t>bonds are issued at </a:t>
            </a:r>
            <a:r>
              <a:rPr lang="en-US" b="1" dirty="0"/>
              <a:t>a premium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C836C8-5EBB-4041-BB64-C20E4BA950B6}"/>
              </a:ext>
            </a:extLst>
          </p:cNvPr>
          <p:cNvSpPr txBox="1"/>
          <p:nvPr/>
        </p:nvSpPr>
        <p:spPr>
          <a:xfrm>
            <a:off x="8558775" y="11501301"/>
            <a:ext cx="7400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Stated rate is </a:t>
            </a:r>
            <a:r>
              <a:rPr lang="en-US" altLang="zh-CN" b="1" dirty="0">
                <a:solidFill>
                  <a:schemeClr val="tx2"/>
                </a:solidFill>
              </a:rPr>
              <a:t>less attractive </a:t>
            </a:r>
            <a:r>
              <a:rPr lang="en-US" altLang="zh-CN" dirty="0">
                <a:solidFill>
                  <a:schemeClr val="tx2"/>
                </a:solidFill>
              </a:rPr>
              <a:t>to bond investors, so sell it at a discount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58E093-2909-4D4B-9AF6-85F1256DC01C}"/>
              </a:ext>
            </a:extLst>
          </p:cNvPr>
          <p:cNvSpPr txBox="1"/>
          <p:nvPr/>
        </p:nvSpPr>
        <p:spPr>
          <a:xfrm>
            <a:off x="16546436" y="11501301"/>
            <a:ext cx="7286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Stated rate is </a:t>
            </a:r>
            <a:r>
              <a:rPr lang="en-US" altLang="zh-CN" b="1" dirty="0">
                <a:solidFill>
                  <a:schemeClr val="tx2"/>
                </a:solidFill>
              </a:rPr>
              <a:t>more attractive </a:t>
            </a:r>
            <a:r>
              <a:rPr lang="en-US" altLang="zh-CN" dirty="0">
                <a:solidFill>
                  <a:schemeClr val="tx2"/>
                </a:solidFill>
              </a:rPr>
              <a:t>to bond investors, so sell it at a premium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FD5416-45F0-4824-B764-7E52830299BC}"/>
              </a:ext>
            </a:extLst>
          </p:cNvPr>
          <p:cNvSpPr txBox="1"/>
          <p:nvPr/>
        </p:nvSpPr>
        <p:spPr>
          <a:xfrm>
            <a:off x="668286" y="11501301"/>
            <a:ext cx="756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Stated rate meets bond investors’ expectation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D9147C9F-CEAC-4B87-A17A-C84FDBBD9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524C6D36-0195-4CCB-AC2F-78509311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34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3A448F-9D2C-4EF2-B402-168AF9664C7F}"/>
              </a:ext>
            </a:extLst>
          </p:cNvPr>
          <p:cNvSpPr/>
          <p:nvPr/>
        </p:nvSpPr>
        <p:spPr>
          <a:xfrm>
            <a:off x="2292197" y="3946955"/>
            <a:ext cx="20394072" cy="3062018"/>
          </a:xfrm>
          <a:prstGeom prst="roundRect">
            <a:avLst>
              <a:gd name="adj" fmla="val 10924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DD70E-8774-4E8B-B7FC-CB490D9A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Bonds – calculation of bond issue prices (cont’d)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97B0C-D765-4840-ADB3-F67B9970838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Formula for bond issue price: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i="1" dirty="0"/>
                  <a:t>Interest Payment </a:t>
                </a:r>
                <a:r>
                  <a:rPr lang="en-US" dirty="0"/>
                  <a:t>is face amount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/>
                  <a:t>semiannual stated rate (for example, 100,000*7%/2=$3,500)</a:t>
                </a:r>
              </a:p>
              <a:p>
                <a:pPr lvl="1"/>
                <a:r>
                  <a:rPr lang="en-US" i="1" dirty="0" err="1"/>
                  <a:t>i</a:t>
                </a:r>
                <a:r>
                  <a:rPr lang="en-US" dirty="0"/>
                  <a:t> is the semiannual market interest rate (for example, 8%/2=4%)</a:t>
                </a:r>
              </a:p>
              <a:p>
                <a:pPr lvl="1"/>
                <a:r>
                  <a:rPr lang="en-US" i="1" dirty="0"/>
                  <a:t>n</a:t>
                </a:r>
                <a:r>
                  <a:rPr lang="en-US" dirty="0"/>
                  <a:t> is the number of periods (for example, 20 periods for 10 years)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NOT required in ACT2111! You will learn more in “Financial Management”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97B0C-D765-4840-ADB3-F67B997083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504" t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B40282-22F6-458E-A7E8-0D47DCBE63EE}"/>
              </a:ext>
            </a:extLst>
          </p:cNvPr>
          <p:cNvSpPr/>
          <p:nvPr/>
        </p:nvSpPr>
        <p:spPr>
          <a:xfrm>
            <a:off x="2077047" y="3761019"/>
            <a:ext cx="20394072" cy="3062018"/>
          </a:xfrm>
          <a:prstGeom prst="roundRect">
            <a:avLst>
              <a:gd name="adj" fmla="val 1092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05F575-B355-477D-A43F-56C71E96D8F4}"/>
                  </a:ext>
                </a:extLst>
              </p:cNvPr>
              <p:cNvSpPr/>
              <p:nvPr/>
            </p:nvSpPr>
            <p:spPr>
              <a:xfrm>
                <a:off x="2077046" y="3946955"/>
                <a:ext cx="20219902" cy="2234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𝐵𝑜𝑛𝑑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𝑖𝑠𝑠𝑢𝑒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𝐹𝑎𝑐𝑒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𝐴𝑚𝑜𝑢𝑛𝑡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𝐼𝑛𝑡𝑒𝑟𝑒𝑠𝑡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𝑃𝑎𝑦𝑚𝑒𝑛𝑡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05F575-B355-477D-A43F-56C71E96D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46" y="3946955"/>
                <a:ext cx="20219902" cy="2234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053D24-5CD2-4B33-8544-68369846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E906DA-EDE1-44C0-8214-07573DAD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2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4FA7-388B-454F-A01F-A4945A5B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Bond Transactions - Issuing Bonds at Face </a:t>
            </a:r>
            <a:r>
              <a:rPr lang="en-US" altLang="en-US" sz="7200" dirty="0">
                <a:latin typeface="Liberation Sans" panose="020B0604020202020204" pitchFamily="34" charset="0"/>
              </a:rPr>
              <a:t>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EF99-5C68-49AE-B6B1-B4C963547D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>
                <a:latin typeface="Liberation Sans" panose="020B0604020202020204" pitchFamily="34" charset="0"/>
              </a:rPr>
              <a:t>On January 1, 2020, Candlestick AG issues €100,000, five-year, 10% bonds at face value. The entry to record the sale is:</a:t>
            </a:r>
          </a:p>
          <a:p>
            <a:endParaRPr lang="en-US" altLang="en-US" dirty="0">
              <a:latin typeface="Liberation Sans" panose="020B0604020202020204" pitchFamily="34" charset="0"/>
            </a:endParaRPr>
          </a:p>
          <a:p>
            <a:endParaRPr lang="en-US" altLang="en-US" sz="6000" dirty="0">
              <a:latin typeface="Liberation Sans" panose="020B0604020202020204" pitchFamily="34" charset="0"/>
            </a:endParaRPr>
          </a:p>
          <a:p>
            <a:r>
              <a:rPr lang="en-US" altLang="en-US" sz="6000" dirty="0"/>
              <a:t>Prepare the entry Candlestick would make to accrue interest on December 31</a:t>
            </a:r>
          </a:p>
          <a:p>
            <a:endParaRPr lang="en-US" altLang="en-US" dirty="0">
              <a:latin typeface="Liberation Sans" panose="020B0604020202020204" pitchFamily="34" charset="0"/>
            </a:endParaRPr>
          </a:p>
          <a:p>
            <a:endParaRPr lang="en-US" altLang="en-US" sz="6000" dirty="0">
              <a:latin typeface="Liberation Sans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352BA-80CA-48BB-BB98-D6315FBB80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9829" y="4189861"/>
            <a:ext cx="20122742" cy="215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FC7B3-A565-428E-8D67-41804FBFBC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79829" y="8208592"/>
            <a:ext cx="20122742" cy="2091929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1E443F6-4954-46D9-861D-39EDB73A5635}"/>
              </a:ext>
            </a:extLst>
          </p:cNvPr>
          <p:cNvSpPr/>
          <p:nvPr/>
        </p:nvSpPr>
        <p:spPr>
          <a:xfrm>
            <a:off x="15169662" y="10610966"/>
            <a:ext cx="8881396" cy="1843314"/>
          </a:xfrm>
          <a:prstGeom prst="wedgeRoundRectCallout">
            <a:avLst>
              <a:gd name="adj1" fmla="val 6092"/>
              <a:gd name="adj2" fmla="val -84805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For simplicity, in this chapter, we assume companies pay interest </a:t>
            </a:r>
            <a:r>
              <a:rPr lang="en-US" altLang="zh-CN" b="1" dirty="0">
                <a:solidFill>
                  <a:sysClr val="windowText" lastClr="000000"/>
                </a:solidFill>
              </a:rPr>
              <a:t>annually</a:t>
            </a:r>
            <a:r>
              <a:rPr lang="en-US" altLang="zh-CN" dirty="0">
                <a:solidFill>
                  <a:sysClr val="windowText" lastClr="000000"/>
                </a:solidFill>
              </a:rPr>
              <a:t> (once a year)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303F83D-6AD7-491A-872D-9C0601CE9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9CD5F78-773A-43B2-AE36-330F6E1E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0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4FA7-388B-454F-A01F-A4945A5B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Bond Transactions - Issuing Bonds at Face </a:t>
            </a:r>
            <a:r>
              <a:rPr lang="en-US" altLang="en-US" sz="7200" dirty="0">
                <a:latin typeface="Liberation Sans" panose="020B0604020202020204" pitchFamily="34" charset="0"/>
              </a:rPr>
              <a:t>Value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0F952-E451-42A5-B1B6-B6829EBC74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Prepare the entry Candlestick would make to pay the interest on Jan. 1, 2021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014ED7-A151-4696-A175-334434226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1496" y="4242835"/>
            <a:ext cx="21017119" cy="221103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F6D56F-B7C9-41DC-98EE-C6376250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7F7355-4306-4AFB-8709-7836A065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85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9103-782F-40CC-B400-F777DB57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or Premium on Bonds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AD2A-BFDD-4970-A712-3A8D283F02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Why don’t all companies issue at face value? </a:t>
            </a:r>
          </a:p>
          <a:p>
            <a:pPr lvl="1"/>
            <a:r>
              <a:rPr lang="en-US" altLang="zh-CN" dirty="0"/>
              <a:t>While </a:t>
            </a:r>
            <a:r>
              <a:rPr lang="en-US" altLang="zh-CN" b="1" dirty="0">
                <a:solidFill>
                  <a:srgbClr val="F89387"/>
                </a:solidFill>
              </a:rPr>
              <a:t>stated rate </a:t>
            </a:r>
            <a:r>
              <a:rPr lang="en-US" altLang="zh-CN" dirty="0"/>
              <a:t>is fixed, </a:t>
            </a:r>
            <a:r>
              <a:rPr lang="en-US" altLang="zh-CN" b="1" dirty="0">
                <a:solidFill>
                  <a:srgbClr val="0070C0"/>
                </a:solidFill>
              </a:rPr>
              <a:t>market rate </a:t>
            </a:r>
            <a:r>
              <a:rPr lang="en-US" altLang="zh-CN" dirty="0"/>
              <a:t>is changing. After a company decided stated rate, market rate may change at the bond issue</a:t>
            </a:r>
          </a:p>
          <a:p>
            <a:pPr lvl="1"/>
            <a:r>
              <a:rPr lang="en-US" altLang="zh-CN" dirty="0"/>
              <a:t>Stated rate is usually a round number (e.g., 7.5%) for ease of calculation, but market rate might not necessarily be a round number (e.g., 7.4231968%)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0ADC9-C36E-466B-89B2-474AB4C2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6168683"/>
            <a:ext cx="17721942" cy="64677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D9BF-1BEF-44BC-B955-E45FB5D8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0AE26-15A0-4645-9663-18B97656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4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879C-6B6C-426C-A8DA-4E4D25CC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Issuing Bonds at a Discount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20ECA-C499-434A-937B-0DE9C07347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Example: Assume that on January 1, 2020, Candlestick AG sells €100,000, five-year, 10% bonds for €98,000 (98% of face value)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The discount of </a:t>
            </a:r>
            <a:r>
              <a:rPr lang="en-US" dirty="0"/>
              <a:t>€2,000 will become </a:t>
            </a:r>
            <a:r>
              <a:rPr lang="en-US" altLang="zh-CN" dirty="0"/>
              <a:t>additional borrowing cost</a:t>
            </a:r>
          </a:p>
          <a:p>
            <a:pPr lvl="1"/>
            <a:r>
              <a:rPr lang="en-US" dirty="0"/>
              <a:t>This discount will be allocate</a:t>
            </a:r>
            <a:r>
              <a:rPr lang="en-US" altLang="zh-CN" dirty="0"/>
              <a:t>d</a:t>
            </a:r>
            <a:r>
              <a:rPr lang="en-US" dirty="0"/>
              <a:t> to additional </a:t>
            </a:r>
            <a:r>
              <a:rPr lang="en-US" b="1" dirty="0"/>
              <a:t>interest expense </a:t>
            </a:r>
            <a:r>
              <a:rPr lang="en-US" dirty="0"/>
              <a:t>in each period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8332-9D6E-43E0-8F7B-43F760B2CB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7741" y="4827739"/>
            <a:ext cx="20923316" cy="2011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86CD0-01A7-4699-8D26-BB4FD2A39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9" y="8888261"/>
            <a:ext cx="14253027" cy="337079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EF3BD97-61EF-4721-86CF-71BF271DE13C}"/>
              </a:ext>
            </a:extLst>
          </p:cNvPr>
          <p:cNvSpPr/>
          <p:nvPr/>
        </p:nvSpPr>
        <p:spPr>
          <a:xfrm>
            <a:off x="18835915" y="532839"/>
            <a:ext cx="4522108" cy="1437937"/>
          </a:xfrm>
          <a:prstGeom prst="wedgeRoundRectCallout">
            <a:avLst>
              <a:gd name="adj1" fmla="val -40982"/>
              <a:gd name="adj2" fmla="val 74677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Market interest rate </a:t>
            </a:r>
            <a:r>
              <a:rPr lang="en-US" altLang="zh-CN" dirty="0">
                <a:solidFill>
                  <a:sysClr val="windowText" lastClr="000000"/>
                </a:solidFill>
              </a:rPr>
              <a:t>is higher than 10%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A0D45-E28E-46E9-B651-F648C2A96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9596" y="8888260"/>
            <a:ext cx="9619891" cy="3370797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0079FBF-6D58-43B8-A727-914FDC7D9965}"/>
              </a:ext>
            </a:extLst>
          </p:cNvPr>
          <p:cNvSpPr/>
          <p:nvPr/>
        </p:nvSpPr>
        <p:spPr>
          <a:xfrm>
            <a:off x="20354885" y="10674944"/>
            <a:ext cx="3829116" cy="1437937"/>
          </a:xfrm>
          <a:prstGeom prst="wedgeRoundRectCallout">
            <a:avLst>
              <a:gd name="adj1" fmla="val -33279"/>
              <a:gd name="adj2" fmla="val -69665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Amortization of bond discount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1E5CB7B-E4A5-4DE6-9E23-36A28DF1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7F547F-41BB-4B20-9B04-7C6FC04E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4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3964-0305-4490-BEB8-7A416211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of Ch9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FFE7-758A-4607-BB6B-A11B2E904E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Disposal of plant assets</a:t>
            </a:r>
          </a:p>
          <a:p>
            <a:pPr lvl="1"/>
            <a:r>
              <a:rPr lang="en-US" dirty="0"/>
              <a:t>If we dispose of an asset for </a:t>
            </a:r>
            <a:r>
              <a:rPr lang="en-US" i="1" dirty="0"/>
              <a:t>more </a:t>
            </a:r>
            <a:r>
              <a:rPr lang="en-US" dirty="0"/>
              <a:t>than book value, we record a </a:t>
            </a:r>
            <a:r>
              <a:rPr lang="en-US" b="1" dirty="0"/>
              <a:t>gain</a:t>
            </a:r>
          </a:p>
          <a:p>
            <a:pPr lvl="1"/>
            <a:r>
              <a:rPr lang="en-US" dirty="0"/>
              <a:t>If we dispose of an asset for </a:t>
            </a:r>
            <a:r>
              <a:rPr lang="en-US" i="1" dirty="0"/>
              <a:t>less </a:t>
            </a:r>
            <a:r>
              <a:rPr lang="en-US" dirty="0"/>
              <a:t>than book value, we record a </a:t>
            </a:r>
            <a:r>
              <a:rPr lang="en-US" b="1" dirty="0"/>
              <a:t>loss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Recording the entry</a:t>
            </a:r>
          </a:p>
          <a:p>
            <a:pPr lvl="2"/>
            <a:r>
              <a:rPr lang="en-US" dirty="0">
                <a:solidFill>
                  <a:sysClr val="windowText" lastClr="000000"/>
                </a:solidFill>
              </a:rPr>
              <a:t>Reduce the disposed asset and its accumulated depreciation to 0</a:t>
            </a:r>
          </a:p>
          <a:p>
            <a:pPr lvl="2"/>
            <a:r>
              <a:rPr lang="en-US" dirty="0">
                <a:solidFill>
                  <a:sysClr val="windowText" lastClr="000000"/>
                </a:solidFill>
              </a:rPr>
              <a:t>Record the asset received (for example, cash)</a:t>
            </a:r>
          </a:p>
          <a:p>
            <a:pPr lvl="2"/>
            <a:r>
              <a:rPr lang="en-US" dirty="0">
                <a:solidFill>
                  <a:sysClr val="windowText" lastClr="000000"/>
                </a:solidFill>
              </a:rPr>
              <a:t>Record a gain or a loss (they are income-statement items)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EE008-CB0B-4F3E-AF96-9D21C2E72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644"/>
          <a:stretch/>
        </p:blipFill>
        <p:spPr>
          <a:xfrm>
            <a:off x="5184286" y="9968124"/>
            <a:ext cx="13182112" cy="2668305"/>
          </a:xfrm>
          <a:prstGeom prst="rect">
            <a:avLst/>
          </a:prstGeom>
          <a:ln w="76200">
            <a:solidFill>
              <a:srgbClr val="FCCDC8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8F3D6-6D83-45F7-8F28-E2A1FC154F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84286" y="7840283"/>
            <a:ext cx="13182112" cy="1854864"/>
          </a:xfrm>
          <a:prstGeom prst="rect">
            <a:avLst/>
          </a:prstGeom>
          <a:ln w="76200">
            <a:solidFill>
              <a:srgbClr val="FCCDC8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116656-EEB9-445D-BC09-F35DB95E37E6}"/>
              </a:ext>
            </a:extLst>
          </p:cNvPr>
          <p:cNvSpPr/>
          <p:nvPr/>
        </p:nvSpPr>
        <p:spPr>
          <a:xfrm>
            <a:off x="3961757" y="10979110"/>
            <a:ext cx="976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rgbClr val="F89387"/>
                </a:solidFill>
              </a:rPr>
              <a:t>Sale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44A30-F202-46D4-A4A4-63EC3988E611}"/>
              </a:ext>
            </a:extLst>
          </p:cNvPr>
          <p:cNvSpPr/>
          <p:nvPr/>
        </p:nvSpPr>
        <p:spPr>
          <a:xfrm>
            <a:off x="2736705" y="8444549"/>
            <a:ext cx="234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rgbClr val="F89387"/>
                </a:solidFill>
              </a:rPr>
              <a:t>Retirement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3895-103E-4AE7-948A-D0D38345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554E8-B41C-4AEB-8E50-116B1DC6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7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3E5B738-1E6B-423A-853B-38DB2386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284" y="8871759"/>
            <a:ext cx="9719745" cy="3279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5879C-6B6C-426C-A8DA-4E4D25CC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Issuing Bonds at a Premium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20ECA-C499-434A-937B-0DE9C07347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altLang="en-US" sz="6000" dirty="0"/>
              <a:t>Assume that the Candlestick AG bonds previously described sell for €102,000 (102% of face value)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The premium of </a:t>
            </a:r>
            <a:r>
              <a:rPr lang="en-US" dirty="0"/>
              <a:t>€2,000 will reduce </a:t>
            </a:r>
            <a:r>
              <a:rPr lang="en-US" altLang="zh-CN" dirty="0"/>
              <a:t>total borrowing cost</a:t>
            </a:r>
          </a:p>
          <a:p>
            <a:pPr lvl="1"/>
            <a:r>
              <a:rPr lang="en-US" dirty="0"/>
              <a:t>This </a:t>
            </a:r>
            <a:r>
              <a:rPr lang="en-US" altLang="zh-CN" dirty="0"/>
              <a:t>premium</a:t>
            </a:r>
            <a:r>
              <a:rPr lang="en-US" dirty="0"/>
              <a:t> will become reduction of </a:t>
            </a:r>
            <a:r>
              <a:rPr lang="en-US" b="1" dirty="0"/>
              <a:t>interest expense </a:t>
            </a:r>
            <a:r>
              <a:rPr lang="en-US" dirty="0"/>
              <a:t>in each period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EF3BD97-61EF-4721-86CF-71BF271DE13C}"/>
              </a:ext>
            </a:extLst>
          </p:cNvPr>
          <p:cNvSpPr/>
          <p:nvPr/>
        </p:nvSpPr>
        <p:spPr>
          <a:xfrm>
            <a:off x="18835915" y="532839"/>
            <a:ext cx="4522108" cy="1437937"/>
          </a:xfrm>
          <a:prstGeom prst="wedgeRoundRectCallout">
            <a:avLst>
              <a:gd name="adj1" fmla="val -40982"/>
              <a:gd name="adj2" fmla="val 74677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Market interest rate </a:t>
            </a:r>
            <a:r>
              <a:rPr lang="en-US" altLang="zh-CN" dirty="0">
                <a:solidFill>
                  <a:sysClr val="windowText" lastClr="000000"/>
                </a:solidFill>
              </a:rPr>
              <a:t>is lower than 10%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0079FBF-6D58-43B8-A727-914FDC7D9965}"/>
              </a:ext>
            </a:extLst>
          </p:cNvPr>
          <p:cNvSpPr/>
          <p:nvPr/>
        </p:nvSpPr>
        <p:spPr>
          <a:xfrm>
            <a:off x="20075913" y="8417500"/>
            <a:ext cx="3829116" cy="1437937"/>
          </a:xfrm>
          <a:prstGeom prst="wedgeRoundRectCallout">
            <a:avLst>
              <a:gd name="adj1" fmla="val -37070"/>
              <a:gd name="adj2" fmla="val 75686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Amortization of bond premium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59C39-A6B9-4DD8-98F6-121A67316C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11814" y="4277342"/>
            <a:ext cx="21279986" cy="203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CC248-829E-4EAE-98EB-C32915FF7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3"/>
          <a:stretch/>
        </p:blipFill>
        <p:spPr>
          <a:xfrm>
            <a:off x="791647" y="8654365"/>
            <a:ext cx="11397178" cy="3497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DE2FE1-9F58-4F02-BB96-10D86BCC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85"/>
          <a:stretch/>
        </p:blipFill>
        <p:spPr>
          <a:xfrm>
            <a:off x="12188825" y="8654365"/>
            <a:ext cx="1996459" cy="3497597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35F09E7-F352-4152-AB40-2720D315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C065E3E-6014-4597-B4C2-8E65B7B8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71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3771-5235-42E3-B5A0-77366761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Amortizing Bond Discount and Bond Premium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4EF6B-E350-42A4-BA53-D02076A7E8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599" y="2330379"/>
            <a:ext cx="22638657" cy="957133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Straight-Line</a:t>
            </a:r>
            <a:r>
              <a:rPr lang="en-US" altLang="zh-CN" dirty="0"/>
              <a:t> Method</a:t>
            </a:r>
          </a:p>
          <a:p>
            <a:pPr lvl="1"/>
            <a:endParaRPr lang="en-US" sz="4400" dirty="0"/>
          </a:p>
          <a:p>
            <a:pPr lvl="1"/>
            <a:endParaRPr lang="en-US" sz="4400" dirty="0"/>
          </a:p>
          <a:p>
            <a:endParaRPr lang="en-IN" sz="5400" dirty="0"/>
          </a:p>
          <a:p>
            <a:endParaRPr lang="en-IN" sz="5400" dirty="0"/>
          </a:p>
          <a:p>
            <a:endParaRPr lang="en-IN" sz="5400" dirty="0"/>
          </a:p>
          <a:p>
            <a:r>
              <a:rPr lang="en-IN" b="1" dirty="0">
                <a:solidFill>
                  <a:schemeClr val="accent2"/>
                </a:solidFill>
              </a:rPr>
              <a:t>Effective-Interest</a:t>
            </a:r>
            <a:r>
              <a:rPr lang="en-IN" dirty="0"/>
              <a:t> Method (based on the bond pricing formula)</a:t>
            </a:r>
          </a:p>
          <a:p>
            <a:pPr lvl="1"/>
            <a:r>
              <a:rPr lang="en-IN" dirty="0"/>
              <a:t>The change in the carrying value is not a straight line, but a curve</a:t>
            </a:r>
          </a:p>
          <a:p>
            <a:pPr lvl="1"/>
            <a:r>
              <a:rPr lang="en-US" altLang="en-US" dirty="0"/>
              <a:t>Amortization of the discount or premium results in interest expense equal to </a:t>
            </a:r>
            <a:r>
              <a:rPr lang="en-US" altLang="en-US" b="1" dirty="0"/>
              <a:t>a constant percentage </a:t>
            </a:r>
            <a:r>
              <a:rPr lang="en-US" altLang="en-US" dirty="0"/>
              <a:t>of the carrying value</a:t>
            </a:r>
          </a:p>
          <a:p>
            <a:pPr lvl="2"/>
            <a:r>
              <a:rPr lang="en-US" altLang="zh-CN" dirty="0"/>
              <a:t>The constant percentage used here is the </a:t>
            </a:r>
            <a:r>
              <a:rPr lang="en-US" altLang="zh-CN" b="1" dirty="0">
                <a:solidFill>
                  <a:srgbClr val="0070C0"/>
                </a:solidFill>
              </a:rPr>
              <a:t>market (effective) </a:t>
            </a:r>
            <a:r>
              <a:rPr lang="en-US" altLang="en-US" b="1" dirty="0">
                <a:solidFill>
                  <a:srgbClr val="0070C0"/>
                </a:solidFill>
              </a:rPr>
              <a:t>interest </a:t>
            </a:r>
            <a:r>
              <a:rPr lang="en-US" altLang="zh-CN" b="1" dirty="0">
                <a:solidFill>
                  <a:srgbClr val="0070C0"/>
                </a:solidFill>
              </a:rPr>
              <a:t>rate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3198-C110-4CF2-B690-7FAA27A9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34" y="3381230"/>
            <a:ext cx="9619891" cy="3370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1B29A-1AC3-4A09-BD16-39AC9744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938" y="3806912"/>
            <a:ext cx="9719745" cy="327988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9A6749F-5AD4-43B4-8649-54F7103BCCEC}"/>
              </a:ext>
            </a:extLst>
          </p:cNvPr>
          <p:cNvSpPr/>
          <p:nvPr/>
        </p:nvSpPr>
        <p:spPr>
          <a:xfrm>
            <a:off x="18970808" y="3582354"/>
            <a:ext cx="3829116" cy="1437937"/>
          </a:xfrm>
          <a:prstGeom prst="wedgeRoundRectCallout">
            <a:avLst>
              <a:gd name="adj1" fmla="val -37070"/>
              <a:gd name="adj2" fmla="val 75686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Amortization of bond premium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AF65F3B-F091-4334-ABD8-ABEDC52F70F9}"/>
              </a:ext>
            </a:extLst>
          </p:cNvPr>
          <p:cNvSpPr/>
          <p:nvPr/>
        </p:nvSpPr>
        <p:spPr>
          <a:xfrm>
            <a:off x="8859681" y="5248463"/>
            <a:ext cx="3829116" cy="1437937"/>
          </a:xfrm>
          <a:prstGeom prst="wedgeRoundRectCallout">
            <a:avLst>
              <a:gd name="adj1" fmla="val -33279"/>
              <a:gd name="adj2" fmla="val -69665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Amortization of bond discount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C3C0B9F-7635-4447-80E9-2063A964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B13363D-0CFA-473F-8FD6-BF44B30D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03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28AD-39DC-4071-B18A-480553C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Discount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C3C7-C8FC-4D23-B26A-356A97BB0C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/>
              <a:t>Candlestick AG sold €100,000, five-year, 10% bonds on January 1, 2020, for €98,000.  The </a:t>
            </a:r>
            <a:r>
              <a:rPr lang="en-US" altLang="en-US" sz="6000" b="1" dirty="0"/>
              <a:t>effective interest rate </a:t>
            </a:r>
            <a:r>
              <a:rPr lang="en-US" altLang="en-US" sz="6000" dirty="0"/>
              <a:t>is </a:t>
            </a:r>
            <a:r>
              <a:rPr lang="en-US" altLang="en-US" sz="6000" b="1" dirty="0"/>
              <a:t>10.5348%</a:t>
            </a:r>
          </a:p>
          <a:p>
            <a:r>
              <a:rPr lang="en-US" dirty="0"/>
              <a:t>How do you </a:t>
            </a:r>
            <a:r>
              <a:rPr lang="en-US" altLang="zh-CN" dirty="0"/>
              <a:t>get</a:t>
            </a:r>
            <a:r>
              <a:rPr lang="en-US" dirty="0"/>
              <a:t> this effective interest rate?</a:t>
            </a:r>
          </a:p>
          <a:p>
            <a:pPr lvl="1"/>
            <a:r>
              <a:rPr lang="en-US" dirty="0"/>
              <a:t>Again, it is from the bond pricing formula</a:t>
            </a:r>
          </a:p>
          <a:p>
            <a:pPr lvl="1"/>
            <a:r>
              <a:rPr lang="en-US" altLang="zh-CN" dirty="0"/>
              <a:t>This time, the bond issue price is given, and we solve for </a:t>
            </a:r>
            <a:r>
              <a:rPr lang="en-US" altLang="zh-CN" dirty="0" err="1"/>
              <a:t>i</a:t>
            </a:r>
            <a:endParaRPr lang="en-US" altLang="zh-CN" dirty="0"/>
          </a:p>
          <a:p>
            <a:pPr lvl="1"/>
            <a:r>
              <a:rPr lang="en-US" dirty="0" err="1"/>
              <a:t>i</a:t>
            </a:r>
            <a:r>
              <a:rPr lang="en-US" dirty="0"/>
              <a:t> is the market interest rate, </a:t>
            </a:r>
            <a:r>
              <a:rPr lang="en-US" altLang="zh-CN" dirty="0"/>
              <a:t>which </a:t>
            </a:r>
            <a:r>
              <a:rPr lang="en-US" dirty="0"/>
              <a:t>is also the effect interest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 required in ACT2111! </a:t>
            </a:r>
            <a:r>
              <a:rPr lang="en-US" altLang="en-US" sz="4800" dirty="0"/>
              <a:t>Effective rates </a:t>
            </a:r>
            <a:r>
              <a:rPr lang="en-US" altLang="zh-CN" sz="4800" dirty="0"/>
              <a:t>will be provided by questions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6D6638-0EE5-45CB-8846-422BF569EC4F}"/>
              </a:ext>
            </a:extLst>
          </p:cNvPr>
          <p:cNvSpPr/>
          <p:nvPr/>
        </p:nvSpPr>
        <p:spPr>
          <a:xfrm>
            <a:off x="2292197" y="7875654"/>
            <a:ext cx="20394072" cy="3062018"/>
          </a:xfrm>
          <a:prstGeom prst="roundRect">
            <a:avLst>
              <a:gd name="adj" fmla="val 10924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7CF76D-C3E3-4371-9FEA-80FC6494D2ED}"/>
              </a:ext>
            </a:extLst>
          </p:cNvPr>
          <p:cNvSpPr/>
          <p:nvPr/>
        </p:nvSpPr>
        <p:spPr>
          <a:xfrm>
            <a:off x="2077047" y="7689718"/>
            <a:ext cx="20394072" cy="3062018"/>
          </a:xfrm>
          <a:prstGeom prst="roundRect">
            <a:avLst>
              <a:gd name="adj" fmla="val 1092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FF024A-1060-4093-B8E2-3A35B1A07735}"/>
                  </a:ext>
                </a:extLst>
              </p:cNvPr>
              <p:cNvSpPr/>
              <p:nvPr/>
            </p:nvSpPr>
            <p:spPr>
              <a:xfrm>
                <a:off x="2077046" y="7875654"/>
                <a:ext cx="20219902" cy="2234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𝐵𝑜𝑛𝑑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𝑖𝑠𝑠𝑢𝑒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𝐹𝑎𝑐𝑒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𝐴𝑚𝑜𝑢𝑛𝑡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𝐼𝑛𝑡𝑒𝑟𝑒𝑠𝑡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𝑃𝑎𝑦𝑚𝑒𝑛𝑡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FF024A-1060-4093-B8E2-3A35B1A07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46" y="7875654"/>
                <a:ext cx="20219902" cy="2234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EAC0BC-E519-4B63-B442-1DEB538A4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63B19A-1163-40F4-9B29-70B9CFA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57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28AD-39DC-4071-B18A-480553C5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Discount (cont’d)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BF12229-0F01-47E2-9DE3-E844165ED3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638656" cy="10033073"/>
          </a:xfrm>
        </p:spPr>
        <p:txBody>
          <a:bodyPr>
            <a:normAutofit/>
          </a:bodyPr>
          <a:lstStyle/>
          <a:p>
            <a:r>
              <a:rPr lang="en-US" sz="5400" b="1" dirty="0"/>
              <a:t>Interest expense </a:t>
            </a:r>
            <a:r>
              <a:rPr lang="en-US" sz="5400" dirty="0"/>
              <a:t>is calculated based on </a:t>
            </a:r>
            <a:r>
              <a:rPr lang="en-US" sz="5400" b="1" dirty="0">
                <a:solidFill>
                  <a:srgbClr val="0070C0"/>
                </a:solidFill>
              </a:rPr>
              <a:t>effective rate </a:t>
            </a:r>
            <a:r>
              <a:rPr lang="en-US" sz="5400" dirty="0"/>
              <a:t>(10.5348%)</a:t>
            </a:r>
          </a:p>
          <a:p>
            <a:r>
              <a:rPr lang="en-US" altLang="zh-CN" sz="5400" b="1" dirty="0"/>
              <a:t>Interest payment </a:t>
            </a:r>
            <a:r>
              <a:rPr lang="en-US" altLang="zh-CN" sz="5400" dirty="0"/>
              <a:t>is </a:t>
            </a:r>
            <a:r>
              <a:rPr lang="en-US" sz="5400" dirty="0"/>
              <a:t>calculated based on </a:t>
            </a:r>
            <a:r>
              <a:rPr lang="en-US" sz="5400" b="1" dirty="0">
                <a:solidFill>
                  <a:srgbClr val="F89387"/>
                </a:solidFill>
              </a:rPr>
              <a:t>stated rate </a:t>
            </a:r>
            <a:r>
              <a:rPr lang="en-US" sz="5400" dirty="0"/>
              <a:t>(10%)</a:t>
            </a:r>
            <a:endParaRPr lang="en-US" altLang="zh-CN" sz="5400" dirty="0"/>
          </a:p>
          <a:p>
            <a:r>
              <a:rPr lang="en-US" altLang="zh-CN" sz="5400" dirty="0"/>
              <a:t>Their difference (amortization amount) will be recorded as the change in carrying value</a:t>
            </a:r>
            <a:endParaRPr lang="en-US" sz="5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562D65-FA32-4CBE-8CCE-83677DFA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138243"/>
            <a:ext cx="22396450" cy="51416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696562-9DB9-4604-8084-D8DEFA143692}"/>
              </a:ext>
            </a:extLst>
          </p:cNvPr>
          <p:cNvSpPr txBox="1"/>
          <p:nvPr/>
        </p:nvSpPr>
        <p:spPr>
          <a:xfrm>
            <a:off x="15057987" y="11406948"/>
            <a:ext cx="27298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89387"/>
                </a:solidFill>
              </a:rPr>
              <a:t>Stated rate 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4329BF-553F-4951-B1B2-E06610FB8C58}"/>
              </a:ext>
            </a:extLst>
          </p:cNvPr>
          <p:cNvSpPr txBox="1"/>
          <p:nvPr/>
        </p:nvSpPr>
        <p:spPr>
          <a:xfrm>
            <a:off x="6139543" y="11406948"/>
            <a:ext cx="35160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Effective rate</a:t>
            </a:r>
            <a:endParaRPr lang="en-US" sz="4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5F0986-773A-48D0-8475-F3FCA9872AF1}"/>
              </a:ext>
            </a:extLst>
          </p:cNvPr>
          <p:cNvSpPr txBox="1"/>
          <p:nvPr/>
        </p:nvSpPr>
        <p:spPr>
          <a:xfrm>
            <a:off x="1378857" y="11279907"/>
            <a:ext cx="47933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</a:rPr>
              <a:t>Carrying value </a:t>
            </a:r>
            <a:r>
              <a:rPr lang="en-US" altLang="zh-CN" sz="4400" dirty="0">
                <a:solidFill>
                  <a:schemeClr val="accent1"/>
                </a:solidFill>
              </a:rPr>
              <a:t>changes over time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02816792-07CD-4BA9-8FBA-1C6D291A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F6735AA0-FE5C-4054-9345-75E82146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7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B0AB-ED5E-4E1E-AF85-03572EE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Discount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45F-9214-414E-AB25-02445DCB8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For the 1</a:t>
            </a:r>
            <a:r>
              <a:rPr lang="en-US" altLang="zh-CN" baseline="30000" dirty="0"/>
              <a:t>st</a:t>
            </a:r>
            <a:r>
              <a:rPr lang="en-US" altLang="zh-CN" dirty="0"/>
              <a:t> year: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B4AB4-81C3-4721-BB24-16486B72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54" y="2461007"/>
            <a:ext cx="16342745" cy="2343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E6D38-4019-4D09-8873-8E6596831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64"/>
          <a:stretch/>
        </p:blipFill>
        <p:spPr>
          <a:xfrm>
            <a:off x="990600" y="5500920"/>
            <a:ext cx="17881599" cy="718541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3BC09E9-821F-4B99-A0F9-8B24EFDA98E4}"/>
              </a:ext>
            </a:extLst>
          </p:cNvPr>
          <p:cNvSpPr/>
          <p:nvPr/>
        </p:nvSpPr>
        <p:spPr>
          <a:xfrm>
            <a:off x="19341193" y="5680535"/>
            <a:ext cx="5036457" cy="6163122"/>
          </a:xfrm>
          <a:prstGeom prst="wedgeRoundRectCallout">
            <a:avLst>
              <a:gd name="adj1" fmla="val -55272"/>
              <a:gd name="adj2" fmla="val 6210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Interest expense</a:t>
            </a:r>
          </a:p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&gt;</a:t>
            </a:r>
          </a:p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Interest payment</a:t>
            </a:r>
          </a:p>
          <a:p>
            <a:pPr algn="ctr"/>
            <a:endParaRPr lang="en-US" altLang="zh-CN" dirty="0">
              <a:solidFill>
                <a:schemeClr val="tx2"/>
              </a:solidFill>
            </a:endParaRP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The extra interest expense is recorded as an </a:t>
            </a:r>
            <a:r>
              <a:rPr lang="en-US" altLang="zh-CN" b="1" dirty="0">
                <a:solidFill>
                  <a:srgbClr val="C00000"/>
                </a:solidFill>
              </a:rPr>
              <a:t>increase</a:t>
            </a:r>
            <a:r>
              <a:rPr lang="en-US" altLang="zh-CN" dirty="0">
                <a:solidFill>
                  <a:schemeClr val="tx2"/>
                </a:solidFill>
              </a:rPr>
              <a:t> in carrying value (liability).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006F24-22EF-4E99-972A-50C9588E08A5}"/>
              </a:ext>
            </a:extLst>
          </p:cNvPr>
          <p:cNvSpPr txBox="1"/>
          <p:nvPr/>
        </p:nvSpPr>
        <p:spPr>
          <a:xfrm>
            <a:off x="990600" y="4854589"/>
            <a:ext cx="12213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Amortization schedule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00A2ACF-AFB5-406C-9D3C-A2F2DDAB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290C616-A58A-43AD-9CAB-F2EEF879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94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B0AB-ED5E-4E1E-AF85-03572EE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Discount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45F-9214-414E-AB25-02445DCB8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Adjusting entry recorded on Dec 31, 2020 (the first year)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Adjusting entry recorded on Dec 31, 202</a:t>
            </a:r>
            <a:r>
              <a:rPr lang="en-US" altLang="zh-CN" dirty="0"/>
              <a:t>1</a:t>
            </a:r>
            <a:r>
              <a:rPr lang="en-US" dirty="0"/>
              <a:t> (the </a:t>
            </a:r>
            <a:r>
              <a:rPr lang="en-US" altLang="zh-CN" dirty="0"/>
              <a:t>second </a:t>
            </a:r>
            <a:r>
              <a:rPr lang="en-US" dirty="0"/>
              <a:t>year)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D75C4-A558-4375-B0FA-42624BF9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9" y="3469542"/>
            <a:ext cx="21095531" cy="353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425C3-E406-4725-810B-7E0BF76569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8" y="8785722"/>
            <a:ext cx="21095531" cy="3679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86D6B98-1255-4AEE-BFEF-6B40F7A3A74B}"/>
              </a:ext>
            </a:extLst>
          </p:cNvPr>
          <p:cNvSpPr/>
          <p:nvPr/>
        </p:nvSpPr>
        <p:spPr>
          <a:xfrm>
            <a:off x="16720457" y="3744686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B2179D-CBC6-4790-9713-36F862EE10C7}"/>
              </a:ext>
            </a:extLst>
          </p:cNvPr>
          <p:cNvSpPr/>
          <p:nvPr/>
        </p:nvSpPr>
        <p:spPr>
          <a:xfrm>
            <a:off x="20145828" y="436880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C1FD6-4A01-4A3E-AA66-A0A2C9698BC4}"/>
              </a:ext>
            </a:extLst>
          </p:cNvPr>
          <p:cNvSpPr/>
          <p:nvPr/>
        </p:nvSpPr>
        <p:spPr>
          <a:xfrm>
            <a:off x="20145828" y="506336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D7B32-872D-4E44-8510-B1788C39E128}"/>
              </a:ext>
            </a:extLst>
          </p:cNvPr>
          <p:cNvSpPr/>
          <p:nvPr/>
        </p:nvSpPr>
        <p:spPr>
          <a:xfrm>
            <a:off x="16870551" y="9056914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E84449-B2E2-47C1-B19A-48AD79965BAA}"/>
              </a:ext>
            </a:extLst>
          </p:cNvPr>
          <p:cNvSpPr/>
          <p:nvPr/>
        </p:nvSpPr>
        <p:spPr>
          <a:xfrm>
            <a:off x="20145828" y="9681028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8402CA-D111-4B3F-9F0A-621DF05F3BB9}"/>
              </a:ext>
            </a:extLst>
          </p:cNvPr>
          <p:cNvSpPr/>
          <p:nvPr/>
        </p:nvSpPr>
        <p:spPr>
          <a:xfrm>
            <a:off x="20145828" y="10375588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77DC703-4333-426D-B9D2-1E96A4DB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D2D2092-0BDF-4C51-9753-29630C4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FF21C-93D4-2143-82B9-2925DA1CDCA8}"/>
              </a:ext>
            </a:extLst>
          </p:cNvPr>
          <p:cNvSpPr txBox="1"/>
          <p:nvPr/>
        </p:nvSpPr>
        <p:spPr>
          <a:xfrm>
            <a:off x="26517600" y="51854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0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B0AB-ED5E-4E1E-AF85-03572EE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Discount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45F-9214-414E-AB25-02445DCB8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Adjusting entry recorded on Dec 31, 2020 (the first year)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Adjusting entry recorded on Dec 31, 202</a:t>
            </a:r>
            <a:r>
              <a:rPr lang="en-US" altLang="zh-CN" dirty="0"/>
              <a:t>1</a:t>
            </a:r>
            <a:r>
              <a:rPr lang="en-US" dirty="0"/>
              <a:t> (the </a:t>
            </a:r>
            <a:r>
              <a:rPr lang="en-US" altLang="zh-CN" dirty="0"/>
              <a:t>second </a:t>
            </a:r>
            <a:r>
              <a:rPr lang="en-US" dirty="0"/>
              <a:t>year)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D75C4-A558-4375-B0FA-42624BF9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9" y="3469542"/>
            <a:ext cx="21095531" cy="353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425C3-E406-4725-810B-7E0BF76569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8" y="8785722"/>
            <a:ext cx="21095531" cy="3679875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77DC703-4333-426D-B9D2-1E96A4DB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D2D2092-0BDF-4C51-9753-29630C47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84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56FC-E87F-44C5-A743-61F5E6E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Premium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072E-A152-4515-A089-E9CE82CDCC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Candlestick AG sells the bonds described above for €102,000 rather than €98,000. This would result in a bond premium of €2,000 (€102,000 − €100,000). This premium results in an </a:t>
            </a:r>
            <a:r>
              <a:rPr lang="en-US" b="1" dirty="0"/>
              <a:t>effective interest rate </a:t>
            </a:r>
            <a:r>
              <a:rPr lang="en-US" dirty="0"/>
              <a:t>of approximately </a:t>
            </a:r>
            <a:r>
              <a:rPr lang="en-US" b="1" dirty="0"/>
              <a:t>9.4794%</a:t>
            </a:r>
            <a:r>
              <a:rPr lang="en-US" dirty="0"/>
              <a:t>.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47BE39A-7841-422A-B91D-3458C22923B8}"/>
              </a:ext>
            </a:extLst>
          </p:cNvPr>
          <p:cNvSpPr/>
          <p:nvPr/>
        </p:nvSpPr>
        <p:spPr>
          <a:xfrm>
            <a:off x="12017828" y="6294629"/>
            <a:ext cx="10716079" cy="2685143"/>
          </a:xfrm>
          <a:prstGeom prst="wedgeRoundRectCallout">
            <a:avLst>
              <a:gd name="adj1" fmla="val 6305"/>
              <a:gd name="adj2" fmla="val -70093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dirty="0">
                <a:solidFill>
                  <a:schemeClr val="tx2"/>
                </a:solidFill>
              </a:rPr>
              <a:t>Again, it is from the bond pricing formula.</a:t>
            </a:r>
          </a:p>
          <a:p>
            <a:r>
              <a:rPr lang="en-US" altLang="zh-CN" sz="4400" dirty="0">
                <a:solidFill>
                  <a:schemeClr val="accent1"/>
                </a:solidFill>
              </a:rPr>
              <a:t>NOT required in ACT2111! </a:t>
            </a:r>
            <a:r>
              <a:rPr lang="en-US" altLang="zh-CN" sz="4400" dirty="0">
                <a:solidFill>
                  <a:schemeClr val="tx2"/>
                </a:solidFill>
              </a:rPr>
              <a:t>Effective interest rates will be provided by questions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71E9C-CEAE-44F0-9D52-2A0EF1D9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FE78F-8A99-4D71-8759-F188A19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61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56FC-E87F-44C5-A743-61F5E6E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Premium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072E-A152-4515-A089-E9CE82CDCC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For the 1</a:t>
            </a:r>
            <a:r>
              <a:rPr lang="en-US" altLang="zh-CN" baseline="30000" dirty="0"/>
              <a:t>st</a:t>
            </a:r>
            <a:r>
              <a:rPr lang="en-US" altLang="zh-CN" dirty="0"/>
              <a:t> year: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62485-2CC5-4516-AEEF-78EDA9BE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3"/>
          <a:stretch/>
        </p:blipFill>
        <p:spPr>
          <a:xfrm>
            <a:off x="1249152" y="5307950"/>
            <a:ext cx="17967761" cy="720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7A11CF-2699-47F5-B6CE-73D958ACA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92" y="2330379"/>
            <a:ext cx="16200273" cy="2554238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DB54E4A-0868-494D-A18D-DB778A114098}"/>
              </a:ext>
            </a:extLst>
          </p:cNvPr>
          <p:cNvSpPr/>
          <p:nvPr/>
        </p:nvSpPr>
        <p:spPr>
          <a:xfrm>
            <a:off x="19341193" y="5680535"/>
            <a:ext cx="5036457" cy="6163122"/>
          </a:xfrm>
          <a:prstGeom prst="wedgeRoundRectCallout">
            <a:avLst>
              <a:gd name="adj1" fmla="val -55272"/>
              <a:gd name="adj2" fmla="val 6210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Interest expense</a:t>
            </a:r>
          </a:p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&lt;</a:t>
            </a:r>
          </a:p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Interest payment</a:t>
            </a:r>
          </a:p>
          <a:p>
            <a:pPr algn="ctr"/>
            <a:endParaRPr lang="en-US" altLang="zh-CN" dirty="0">
              <a:solidFill>
                <a:schemeClr val="tx2"/>
              </a:solidFill>
            </a:endParaRP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The gap in interest expense is recorded as an </a:t>
            </a:r>
            <a:r>
              <a:rPr lang="en-US" altLang="zh-CN" b="1" dirty="0">
                <a:solidFill>
                  <a:srgbClr val="C00000"/>
                </a:solidFill>
              </a:rPr>
              <a:t>decrease</a:t>
            </a:r>
            <a:r>
              <a:rPr lang="en-US" altLang="zh-CN" dirty="0">
                <a:solidFill>
                  <a:schemeClr val="tx2"/>
                </a:solidFill>
              </a:rPr>
              <a:t> in carrying value (liability).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F43C9-E77E-430E-A846-48675A38A26E}"/>
              </a:ext>
            </a:extLst>
          </p:cNvPr>
          <p:cNvSpPr txBox="1"/>
          <p:nvPr/>
        </p:nvSpPr>
        <p:spPr>
          <a:xfrm>
            <a:off x="1249152" y="4661619"/>
            <a:ext cx="12213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Amortization schedule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7ACD5BD-F960-4B93-9087-0A33A9DA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AE50549-EF4F-42A7-8C7E-DCF20E80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21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B0AB-ED5E-4E1E-AF85-03572EE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Premium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45F-9214-414E-AB25-02445DCB8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Adjusting entry recorded on Dec 31, 2020 (the first year)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Adjusting entry recorded on Dec 31, 202</a:t>
            </a:r>
            <a:r>
              <a:rPr lang="en-US" altLang="zh-CN" dirty="0"/>
              <a:t>1</a:t>
            </a:r>
            <a:r>
              <a:rPr lang="en-US" dirty="0"/>
              <a:t> (the </a:t>
            </a:r>
            <a:r>
              <a:rPr lang="en-US" altLang="zh-CN" dirty="0"/>
              <a:t>second </a:t>
            </a:r>
            <a:r>
              <a:rPr lang="en-US" dirty="0"/>
              <a:t>year)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56A46-1001-4843-B93A-3A0D1B2C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7" y="3431220"/>
            <a:ext cx="21095531" cy="344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2A6FB-376E-494B-A9E2-D7E1298D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7" y="8917760"/>
            <a:ext cx="21095531" cy="3445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B4C66-332E-4F42-B400-6AF6690E4E84}"/>
              </a:ext>
            </a:extLst>
          </p:cNvPr>
          <p:cNvSpPr/>
          <p:nvPr/>
        </p:nvSpPr>
        <p:spPr>
          <a:xfrm>
            <a:off x="16967197" y="3495907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A64DA-D16F-48C0-907F-AA3D05C18DD9}"/>
              </a:ext>
            </a:extLst>
          </p:cNvPr>
          <p:cNvSpPr/>
          <p:nvPr/>
        </p:nvSpPr>
        <p:spPr>
          <a:xfrm>
            <a:off x="16967196" y="4223657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ACD218-5297-4A31-A6CD-935A8EF52BD8}"/>
              </a:ext>
            </a:extLst>
          </p:cNvPr>
          <p:cNvSpPr/>
          <p:nvPr/>
        </p:nvSpPr>
        <p:spPr>
          <a:xfrm>
            <a:off x="20174854" y="4918217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1909C-B471-4FEE-9314-83796E414615}"/>
              </a:ext>
            </a:extLst>
          </p:cNvPr>
          <p:cNvSpPr/>
          <p:nvPr/>
        </p:nvSpPr>
        <p:spPr>
          <a:xfrm>
            <a:off x="16967197" y="899033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3FA5A-1D39-4AFF-A3F8-30A4B1F0BE39}"/>
              </a:ext>
            </a:extLst>
          </p:cNvPr>
          <p:cNvSpPr/>
          <p:nvPr/>
        </p:nvSpPr>
        <p:spPr>
          <a:xfrm>
            <a:off x="16967196" y="971808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A638C-60A9-462D-8515-58233AFCD754}"/>
              </a:ext>
            </a:extLst>
          </p:cNvPr>
          <p:cNvSpPr/>
          <p:nvPr/>
        </p:nvSpPr>
        <p:spPr>
          <a:xfrm>
            <a:off x="20174854" y="1041264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C8FFCC4-A308-4C01-A31D-94C797B8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77FCE40-65BC-485D-A34D-9FD093A1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3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8316-0D36-4ADF-8962-E077BA40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0F5A-0D18-4BEF-8466-9B823BD15D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liability</a:t>
            </a:r>
            <a:r>
              <a:rPr lang="en-US" dirty="0"/>
              <a:t> is a </a:t>
            </a:r>
            <a:r>
              <a:rPr lang="en-US" dirty="0">
                <a:solidFill>
                  <a:srgbClr val="00B050"/>
                </a:solidFill>
              </a:rPr>
              <a:t>present</a:t>
            </a:r>
            <a:r>
              <a:rPr lang="en-US" dirty="0"/>
              <a:t> responsibility to sacrifice assets in the </a:t>
            </a:r>
            <a:r>
              <a:rPr lang="en-US" dirty="0">
                <a:solidFill>
                  <a:srgbClr val="00B0F0"/>
                </a:solidFill>
              </a:rPr>
              <a:t>future </a:t>
            </a:r>
            <a:r>
              <a:rPr lang="en-US" dirty="0"/>
              <a:t>due to a transaction or event that happened in the </a:t>
            </a:r>
            <a:r>
              <a:rPr lang="en-US" dirty="0">
                <a:solidFill>
                  <a:srgbClr val="FFC000"/>
                </a:solidFill>
              </a:rPr>
              <a:t>past</a:t>
            </a:r>
          </a:p>
          <a:p>
            <a:r>
              <a:rPr lang="en-US" dirty="0"/>
              <a:t>Assets vs. Liabilities</a:t>
            </a:r>
          </a:p>
          <a:p>
            <a:pPr lvl="1"/>
            <a:r>
              <a:rPr lang="en-US" dirty="0"/>
              <a:t>assets represent probable future </a:t>
            </a:r>
            <a:r>
              <a:rPr lang="en-US" i="1" dirty="0"/>
              <a:t>benefits</a:t>
            </a:r>
          </a:p>
          <a:p>
            <a:pPr lvl="1"/>
            <a:r>
              <a:rPr lang="en-US" dirty="0"/>
              <a:t>liabilities represent probable future </a:t>
            </a:r>
            <a:r>
              <a:rPr lang="en-US" i="1" dirty="0"/>
              <a:t>sacrifices </a:t>
            </a:r>
            <a:r>
              <a:rPr lang="en-US" dirty="0"/>
              <a:t>of benefits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7D3D785-42BA-4B7C-AA58-88114FE47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6877"/>
          <a:stretch/>
        </p:blipFill>
        <p:spPr bwMode="auto">
          <a:xfrm>
            <a:off x="2327910" y="8136977"/>
            <a:ext cx="5372100" cy="422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8FB6E82-8163-4742-B9FC-3DBB981A7F04}"/>
              </a:ext>
            </a:extLst>
          </p:cNvPr>
          <p:cNvSpPr/>
          <p:nvPr/>
        </p:nvSpPr>
        <p:spPr>
          <a:xfrm>
            <a:off x="7890510" y="8150902"/>
            <a:ext cx="15591790" cy="4226475"/>
          </a:xfrm>
          <a:prstGeom prst="wedgeRoundRectCallout">
            <a:avLst>
              <a:gd name="adj1" fmla="val -13205"/>
              <a:gd name="adj2" fmla="val -81478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rgbClr val="000000"/>
                </a:solidFill>
              </a:rPr>
              <a:t>Most liabilities require the future sacrifice of cash</a:t>
            </a:r>
          </a:p>
          <a:p>
            <a:pPr marL="1600017" lvl="1" indent="-685800"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rgbClr val="000000"/>
                </a:solidFill>
              </a:rPr>
              <a:t>accounts payable, notes payable, and salaries payable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rgbClr val="000000"/>
                </a:solidFill>
              </a:rPr>
              <a:t>Some liabilities require giving up inventory or services</a:t>
            </a:r>
          </a:p>
          <a:p>
            <a:pPr marL="1600017" lvl="1" indent="-685800">
              <a:buFont typeface="Wingdings" panose="05000000000000000000" pitchFamily="2" charset="2"/>
              <a:buChar char="q"/>
            </a:pPr>
            <a:r>
              <a:rPr lang="en-US" sz="4800" dirty="0">
                <a:solidFill>
                  <a:srgbClr val="000000"/>
                </a:solidFill>
              </a:rPr>
              <a:t>unearned revenues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3A827-3D95-4CE3-BDD7-88272737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CB7D9-5ED2-4496-8C4A-B7A91510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49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B0AB-ED5E-4E1E-AF85-03572EE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Amortizing Bond Premium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45F-9214-414E-AB25-02445DCB82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Adjusting entry recorded on Dec 31, 2020 (the first year)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Adjusting entry recorded on Dec 31, 202</a:t>
            </a:r>
            <a:r>
              <a:rPr lang="en-US" altLang="zh-CN" dirty="0"/>
              <a:t>1</a:t>
            </a:r>
            <a:r>
              <a:rPr lang="en-US" dirty="0"/>
              <a:t> (the </a:t>
            </a:r>
            <a:r>
              <a:rPr lang="en-US" altLang="zh-CN" dirty="0"/>
              <a:t>second </a:t>
            </a:r>
            <a:r>
              <a:rPr lang="en-US" dirty="0"/>
              <a:t>year)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56A46-1001-4843-B93A-3A0D1B2C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7" y="3431220"/>
            <a:ext cx="21095531" cy="344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2A6FB-376E-494B-A9E2-D7E1298D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7667" y="8917760"/>
            <a:ext cx="21095531" cy="34456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E31909C-B471-4FEE-9314-83796E414615}"/>
              </a:ext>
            </a:extLst>
          </p:cNvPr>
          <p:cNvSpPr/>
          <p:nvPr/>
        </p:nvSpPr>
        <p:spPr>
          <a:xfrm>
            <a:off x="16967197" y="899033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chemeClr val="tx2"/>
                </a:solidFill>
              </a:rPr>
              <a:t>9,538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3FA5A-1D39-4AFF-A3F8-30A4B1F0BE39}"/>
              </a:ext>
            </a:extLst>
          </p:cNvPr>
          <p:cNvSpPr/>
          <p:nvPr/>
        </p:nvSpPr>
        <p:spPr>
          <a:xfrm>
            <a:off x="16967196" y="971808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chemeClr val="tx2"/>
                </a:solidFill>
              </a:rPr>
              <a:t>362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2A638C-60A9-462D-8515-58233AFCD754}"/>
              </a:ext>
            </a:extLst>
          </p:cNvPr>
          <p:cNvSpPr/>
          <p:nvPr/>
        </p:nvSpPr>
        <p:spPr>
          <a:xfrm>
            <a:off x="20174854" y="10412640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chemeClr val="tx2"/>
                </a:solidFill>
              </a:rPr>
              <a:t>10,000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C8FFCC4-A308-4C01-A31D-94C797B8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77FCE40-65BC-485D-A34D-9FD093A1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95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0BB5-871C-4CFF-8AFA-8B70FAE7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Redeeming Bonds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4774-873E-423B-A52B-D1CF9EAF24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1385621"/>
          </a:xfrm>
        </p:spPr>
        <p:txBody>
          <a:bodyPr>
            <a:normAutofit/>
          </a:bodyPr>
          <a:lstStyle/>
          <a:p>
            <a:r>
              <a:rPr lang="en-US" b="1" dirty="0"/>
              <a:t>Bond redemptions </a:t>
            </a:r>
            <a:r>
              <a:rPr lang="en-US" dirty="0"/>
              <a:t>(or bond retirements) occur when the issuing company buys back its bonds from the investors </a:t>
            </a:r>
          </a:p>
          <a:p>
            <a:pPr marL="0" indent="0">
              <a:buNone/>
            </a:pPr>
            <a:r>
              <a:rPr lang="en-US" b="1" dirty="0"/>
              <a:t>1 Redeeming Bonds at Maturity</a:t>
            </a:r>
          </a:p>
          <a:p>
            <a:pPr lvl="1"/>
            <a:r>
              <a:rPr lang="en-US" dirty="0"/>
              <a:t>Regardless of whether bonds are issued at face amount, a discount, or a premium, their carrying value at maturity will equal their face amount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en-US" b="1" dirty="0"/>
              <a:t> Redeeming Bonds before Maturity</a:t>
            </a:r>
          </a:p>
          <a:p>
            <a:pPr lvl="1"/>
            <a:r>
              <a:rPr lang="en-US" dirty="0"/>
              <a:t>When a company retires bonds before maturity, it is necessary to: </a:t>
            </a:r>
          </a:p>
          <a:p>
            <a:pPr marL="2571324" lvl="2" indent="-742950">
              <a:buFont typeface="+mj-lt"/>
              <a:buAutoNum type="arabicParenR"/>
            </a:pPr>
            <a:r>
              <a:rPr lang="en-US" dirty="0"/>
              <a:t>eliminate carrying value of bonds at redemption date </a:t>
            </a:r>
          </a:p>
          <a:p>
            <a:pPr marL="2571324" lvl="2" indent="-742950">
              <a:buFont typeface="+mj-lt"/>
              <a:buAutoNum type="arabicParenR"/>
            </a:pPr>
            <a:r>
              <a:rPr lang="en-US" dirty="0"/>
              <a:t>record cash paid (according to the negotiated price or market price)</a:t>
            </a:r>
          </a:p>
          <a:p>
            <a:pPr marL="2571324" lvl="2" indent="-742950">
              <a:buFont typeface="+mj-lt"/>
              <a:buAutoNum type="arabicParenR"/>
            </a:pPr>
            <a:r>
              <a:rPr lang="en-US" dirty="0"/>
              <a:t>recognize gain or loss on redemption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0866B-55A0-4F0A-A6E6-57FD3E6A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05636" y="6712857"/>
            <a:ext cx="21186163" cy="22677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F170C-905B-4613-B127-42B4523A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4EBD4-F212-4FD8-B3CA-520CA729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75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0BB5-871C-4CFF-8AFA-8B70FAE7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Redeeming Bonds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4774-873E-423B-A52B-D1CF9EAF24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Assume at the end of the fourth period, Candlestick AG having sold its bonds at a premium, retires the bonds at 103 after paying the annual interest. Assume that the carrying value of the bonds at the redemption date is €100,476</a:t>
            </a:r>
          </a:p>
          <a:p>
            <a:r>
              <a:rPr lang="en-US" dirty="0"/>
              <a:t>Candlestick records the redemption at the end of the fourth interest period (January 1, 2024) as follows: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Note that the loss of €2,524 is the difference between the cash paid of €103,000 and the carrying value of the bonds of €100,476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A794E-6A3D-4555-9E84-E64268D9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17766" y="7721869"/>
            <a:ext cx="21159948" cy="271892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F02354-DB4E-4720-B285-822B3F84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3AC169-C19B-4A43-B9A4-299B2233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CB3A-15FD-4F36-BF71-46CB79A8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Redeeming Bonds </a:t>
            </a:r>
            <a:r>
              <a:rPr lang="en-US" altLang="zh-CN" dirty="0"/>
              <a:t>-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CB66-2E23-4CB7-8621-D11C32F3BF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 &amp; B Ltd. issued £500,000, 10-year bonds at a discount. Prior to maturity, when the carrying value of the bonds is £496,000, the company redeems the bonds at 98 (£500,000 × 98% = £490,000). Prepare the entry to record the redemption of the bonds.</a:t>
            </a:r>
          </a:p>
          <a:p>
            <a:r>
              <a:rPr lang="en-US" altLang="zh-CN" dirty="0"/>
              <a:t>Solution: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02691-13F6-4A98-8B85-241C1B91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6040" y="8011622"/>
            <a:ext cx="21970319" cy="2674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AC9543-6EB8-4991-803A-D73E3741EA15}"/>
              </a:ext>
            </a:extLst>
          </p:cNvPr>
          <p:cNvSpPr/>
          <p:nvPr/>
        </p:nvSpPr>
        <p:spPr>
          <a:xfrm>
            <a:off x="20131311" y="8649415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8BA282-BF43-463D-AC89-6BF23A083ABA}"/>
              </a:ext>
            </a:extLst>
          </p:cNvPr>
          <p:cNvSpPr/>
          <p:nvPr/>
        </p:nvSpPr>
        <p:spPr>
          <a:xfrm>
            <a:off x="20131311" y="9273529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21102-7A19-4AE4-ADA3-41F01275E9E1}"/>
              </a:ext>
            </a:extLst>
          </p:cNvPr>
          <p:cNvSpPr/>
          <p:nvPr/>
        </p:nvSpPr>
        <p:spPr>
          <a:xfrm>
            <a:off x="16212454" y="8025301"/>
            <a:ext cx="2786743" cy="62411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9A58334-EF36-427F-A122-4EEE40B3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119A63-EC87-4D11-9150-47032B29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88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604E-1609-45E9-8647-ADD9AEF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ortgage notes payable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520A-7373-4A48-8AAF-35744DA9D2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599" y="2330379"/>
            <a:ext cx="22690015" cy="10033073"/>
          </a:xfrm>
        </p:spPr>
        <p:txBody>
          <a:bodyPr/>
          <a:lstStyle/>
          <a:p>
            <a:r>
              <a:rPr lang="en-US" dirty="0"/>
              <a:t>Long-</a:t>
            </a:r>
            <a:r>
              <a:rPr lang="en-US" altLang="zh-CN" dirty="0"/>
              <a:t>t</a:t>
            </a:r>
            <a:r>
              <a:rPr lang="en-US" dirty="0"/>
              <a:t>erm notes payable </a:t>
            </a:r>
            <a:r>
              <a:rPr lang="en-US" altLang="zh-CN" dirty="0"/>
              <a:t>m</a:t>
            </a:r>
            <a:r>
              <a:rPr lang="en-US" dirty="0"/>
              <a:t>ay be secured by a </a:t>
            </a:r>
            <a:r>
              <a:rPr lang="en-US" b="1" dirty="0"/>
              <a:t>mortgage</a:t>
            </a:r>
            <a:r>
              <a:rPr lang="en-US" dirty="0"/>
              <a:t> that pledges title to specific assets as security for a loan</a:t>
            </a:r>
          </a:p>
          <a:p>
            <a:r>
              <a:rPr lang="en-US" altLang="zh-CN" b="1" dirty="0"/>
              <a:t>M</a:t>
            </a:r>
            <a:r>
              <a:rPr lang="en-US" b="1" dirty="0"/>
              <a:t>ortgage notes </a:t>
            </a:r>
            <a:r>
              <a:rPr lang="en-US" dirty="0"/>
              <a:t>are also called </a:t>
            </a:r>
            <a:r>
              <a:rPr lang="en-US" b="1" dirty="0"/>
              <a:t>installment notes</a:t>
            </a:r>
          </a:p>
          <a:p>
            <a:r>
              <a:rPr lang="en-US" dirty="0"/>
              <a:t>Typically terms require borrower to make installment payments over term of loan. Each payment consists of</a:t>
            </a:r>
          </a:p>
          <a:p>
            <a:pPr marL="1885733" lvl="1" indent="-1143000">
              <a:buFont typeface="+mj-lt"/>
              <a:buAutoNum type="arabicPeriod"/>
            </a:pPr>
            <a:r>
              <a:rPr lang="en-US" b="1" dirty="0">
                <a:solidFill>
                  <a:srgbClr val="FF7C80"/>
                </a:solidFill>
              </a:rPr>
              <a:t>interest payment: </a:t>
            </a:r>
            <a:r>
              <a:rPr lang="en-US" dirty="0"/>
              <a:t>interest on unpaid balance of loan</a:t>
            </a:r>
          </a:p>
          <a:p>
            <a:pPr marL="1885733" lvl="1" indent="-11430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principal payment: </a:t>
            </a:r>
            <a:r>
              <a:rPr lang="en-US" dirty="0"/>
              <a:t>a reduction of loan principal</a:t>
            </a:r>
          </a:p>
          <a:p>
            <a:r>
              <a:rPr lang="en-US" altLang="en-US" sz="6000" dirty="0">
                <a:solidFill>
                  <a:srgbClr val="000000"/>
                </a:solidFill>
              </a:rPr>
              <a:t>Companies initially record mortgage notes payable at face value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0C57F-8F81-4C47-BD96-1288254D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F9E0C-B03E-4035-8D1C-9E2222C6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3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189593-1945-4FE1-A32E-A7BEF4431F35}"/>
              </a:ext>
            </a:extLst>
          </p:cNvPr>
          <p:cNvSpPr/>
          <p:nvPr/>
        </p:nvSpPr>
        <p:spPr>
          <a:xfrm>
            <a:off x="2946400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2A08B6-0E31-4065-8223-7C18E6805AD3}"/>
              </a:ext>
            </a:extLst>
          </p:cNvPr>
          <p:cNvCxnSpPr>
            <a:cxnSpLocks/>
          </p:cNvCxnSpPr>
          <p:nvPr/>
        </p:nvCxnSpPr>
        <p:spPr>
          <a:xfrm flipV="1">
            <a:off x="1143000" y="3140764"/>
            <a:ext cx="0" cy="4253948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DF77E-0664-4810-BB43-A1D57291240C}"/>
              </a:ext>
            </a:extLst>
          </p:cNvPr>
          <p:cNvSpPr/>
          <p:nvPr/>
        </p:nvSpPr>
        <p:spPr>
          <a:xfrm>
            <a:off x="5065486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82F79-4974-41AA-9E7D-8D4739D4487C}"/>
              </a:ext>
            </a:extLst>
          </p:cNvPr>
          <p:cNvSpPr/>
          <p:nvPr/>
        </p:nvSpPr>
        <p:spPr>
          <a:xfrm>
            <a:off x="7184572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6E0251-F835-4588-84B6-766FA317EE27}"/>
              </a:ext>
            </a:extLst>
          </p:cNvPr>
          <p:cNvSpPr/>
          <p:nvPr/>
        </p:nvSpPr>
        <p:spPr>
          <a:xfrm>
            <a:off x="9303658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7E9000-85C5-474D-8A9C-A9B17C9E1F2F}"/>
              </a:ext>
            </a:extLst>
          </p:cNvPr>
          <p:cNvSpPr/>
          <p:nvPr/>
        </p:nvSpPr>
        <p:spPr>
          <a:xfrm>
            <a:off x="11422744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88C834-B717-40C1-A934-0611085C2D7A}"/>
              </a:ext>
            </a:extLst>
          </p:cNvPr>
          <p:cNvSpPr/>
          <p:nvPr/>
        </p:nvSpPr>
        <p:spPr>
          <a:xfrm>
            <a:off x="13541830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BD3209-95B2-42FA-8279-650CBE297AED}"/>
              </a:ext>
            </a:extLst>
          </p:cNvPr>
          <p:cNvSpPr/>
          <p:nvPr/>
        </p:nvSpPr>
        <p:spPr>
          <a:xfrm>
            <a:off x="15660916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09CB06-2749-4E7B-A401-A8180635277B}"/>
              </a:ext>
            </a:extLst>
          </p:cNvPr>
          <p:cNvSpPr/>
          <p:nvPr/>
        </p:nvSpPr>
        <p:spPr>
          <a:xfrm>
            <a:off x="17780002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51DDD3-C8F6-4584-8D01-F89A0EFCEB20}"/>
              </a:ext>
            </a:extLst>
          </p:cNvPr>
          <p:cNvSpPr/>
          <p:nvPr/>
        </p:nvSpPr>
        <p:spPr>
          <a:xfrm>
            <a:off x="19899088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0ED10-FB85-443F-BE1D-89368EEC8C87}"/>
              </a:ext>
            </a:extLst>
          </p:cNvPr>
          <p:cNvSpPr/>
          <p:nvPr/>
        </p:nvSpPr>
        <p:spPr>
          <a:xfrm>
            <a:off x="22018174" y="6586330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6C5736-63AC-4D3E-B201-B8F5DA88F1F4}"/>
              </a:ext>
            </a:extLst>
          </p:cNvPr>
          <p:cNvCxnSpPr>
            <a:cxnSpLocks/>
          </p:cNvCxnSpPr>
          <p:nvPr/>
        </p:nvCxnSpPr>
        <p:spPr>
          <a:xfrm>
            <a:off x="1143000" y="7394712"/>
            <a:ext cx="22345650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BC5D2FF-4D2A-49BD-B786-ECC9CC8FFDAC}"/>
              </a:ext>
            </a:extLst>
          </p:cNvPr>
          <p:cNvSpPr/>
          <p:nvPr/>
        </p:nvSpPr>
        <p:spPr>
          <a:xfrm>
            <a:off x="22018174" y="2067339"/>
            <a:ext cx="783771" cy="45189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A27FA7-CDA3-4B95-9485-B5601C16D9F2}"/>
              </a:ext>
            </a:extLst>
          </p:cNvPr>
          <p:cNvSpPr/>
          <p:nvPr/>
        </p:nvSpPr>
        <p:spPr>
          <a:xfrm>
            <a:off x="2946400" y="11480800"/>
            <a:ext cx="783771" cy="789766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6B6154-578A-49D3-A20B-0E03EC7E123E}"/>
              </a:ext>
            </a:extLst>
          </p:cNvPr>
          <p:cNvCxnSpPr>
            <a:cxnSpLocks/>
          </p:cNvCxnSpPr>
          <p:nvPr/>
        </p:nvCxnSpPr>
        <p:spPr>
          <a:xfrm flipV="1">
            <a:off x="1143000" y="8016618"/>
            <a:ext cx="0" cy="4253948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729AD61-BB99-4649-BD25-0B39838829B4}"/>
              </a:ext>
            </a:extLst>
          </p:cNvPr>
          <p:cNvSpPr/>
          <p:nvPr/>
        </p:nvSpPr>
        <p:spPr>
          <a:xfrm>
            <a:off x="5065486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57B5DE-FDBE-4E2C-B964-53142E20217F}"/>
              </a:ext>
            </a:extLst>
          </p:cNvPr>
          <p:cNvSpPr/>
          <p:nvPr/>
        </p:nvSpPr>
        <p:spPr>
          <a:xfrm>
            <a:off x="7184572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A9F98-17A5-41EB-A947-C6143CE5B740}"/>
              </a:ext>
            </a:extLst>
          </p:cNvPr>
          <p:cNvSpPr/>
          <p:nvPr/>
        </p:nvSpPr>
        <p:spPr>
          <a:xfrm>
            <a:off x="9303658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6AF3EE-AF0C-445A-A4CD-4CDD004346B3}"/>
              </a:ext>
            </a:extLst>
          </p:cNvPr>
          <p:cNvSpPr/>
          <p:nvPr/>
        </p:nvSpPr>
        <p:spPr>
          <a:xfrm>
            <a:off x="11422744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3B1F2F-8CF5-4DF4-85AB-D1D1AAF1158D}"/>
              </a:ext>
            </a:extLst>
          </p:cNvPr>
          <p:cNvSpPr/>
          <p:nvPr/>
        </p:nvSpPr>
        <p:spPr>
          <a:xfrm>
            <a:off x="13541830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050A93-84F6-40B3-8D19-90F8350E2641}"/>
              </a:ext>
            </a:extLst>
          </p:cNvPr>
          <p:cNvSpPr/>
          <p:nvPr/>
        </p:nvSpPr>
        <p:spPr>
          <a:xfrm>
            <a:off x="15660916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723AE0-2A3B-415D-88A6-9F99C5CCFD6B}"/>
              </a:ext>
            </a:extLst>
          </p:cNvPr>
          <p:cNvSpPr/>
          <p:nvPr/>
        </p:nvSpPr>
        <p:spPr>
          <a:xfrm>
            <a:off x="17780002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332498-774F-4025-AF98-B50BF09D9ED4}"/>
              </a:ext>
            </a:extLst>
          </p:cNvPr>
          <p:cNvSpPr/>
          <p:nvPr/>
        </p:nvSpPr>
        <p:spPr>
          <a:xfrm>
            <a:off x="19899088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143FD5-253A-4991-8B71-2B86F5902771}"/>
              </a:ext>
            </a:extLst>
          </p:cNvPr>
          <p:cNvSpPr/>
          <p:nvPr/>
        </p:nvSpPr>
        <p:spPr>
          <a:xfrm>
            <a:off x="22018174" y="11462184"/>
            <a:ext cx="783771" cy="80838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6866E5F-8C9E-4B92-A056-B95901D4A4C9}"/>
              </a:ext>
            </a:extLst>
          </p:cNvPr>
          <p:cNvCxnSpPr>
            <a:cxnSpLocks/>
          </p:cNvCxnSpPr>
          <p:nvPr/>
        </p:nvCxnSpPr>
        <p:spPr>
          <a:xfrm>
            <a:off x="1143000" y="12270566"/>
            <a:ext cx="22345650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BDC3582-0D15-49B0-8204-AF071EE5C238}"/>
              </a:ext>
            </a:extLst>
          </p:cNvPr>
          <p:cNvSpPr/>
          <p:nvPr/>
        </p:nvSpPr>
        <p:spPr>
          <a:xfrm>
            <a:off x="2946400" y="10822623"/>
            <a:ext cx="783771" cy="6581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D331A1-284C-4F73-95DE-C18E8EB596D3}"/>
              </a:ext>
            </a:extLst>
          </p:cNvPr>
          <p:cNvSpPr/>
          <p:nvPr/>
        </p:nvSpPr>
        <p:spPr>
          <a:xfrm>
            <a:off x="5065486" y="10837962"/>
            <a:ext cx="783771" cy="7253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B5F67-D5CE-4658-85F0-0BBBB759E51A}"/>
              </a:ext>
            </a:extLst>
          </p:cNvPr>
          <p:cNvSpPr/>
          <p:nvPr/>
        </p:nvSpPr>
        <p:spPr>
          <a:xfrm>
            <a:off x="7184572" y="10853813"/>
            <a:ext cx="783771" cy="7948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B1ADCB-6FE8-477C-9B96-D4CBF2D5BF51}"/>
              </a:ext>
            </a:extLst>
          </p:cNvPr>
          <p:cNvSpPr/>
          <p:nvPr/>
        </p:nvSpPr>
        <p:spPr>
          <a:xfrm>
            <a:off x="9303657" y="10866278"/>
            <a:ext cx="783771" cy="8494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75C1A9-52E4-499A-B34B-7546489C3308}"/>
              </a:ext>
            </a:extLst>
          </p:cNvPr>
          <p:cNvSpPr/>
          <p:nvPr/>
        </p:nvSpPr>
        <p:spPr>
          <a:xfrm>
            <a:off x="11422744" y="10880437"/>
            <a:ext cx="783771" cy="9115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58D08E-0019-465B-B791-D828C02A7A1D}"/>
              </a:ext>
            </a:extLst>
          </p:cNvPr>
          <p:cNvSpPr/>
          <p:nvPr/>
        </p:nvSpPr>
        <p:spPr>
          <a:xfrm>
            <a:off x="13541830" y="10888697"/>
            <a:ext cx="783771" cy="9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3D80C-9BAF-44A1-8170-BDB738D85AA4}"/>
              </a:ext>
            </a:extLst>
          </p:cNvPr>
          <p:cNvSpPr/>
          <p:nvPr/>
        </p:nvSpPr>
        <p:spPr>
          <a:xfrm>
            <a:off x="15660916" y="10904908"/>
            <a:ext cx="783771" cy="10187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C629A6-A017-463C-ACD8-58269199025A}"/>
              </a:ext>
            </a:extLst>
          </p:cNvPr>
          <p:cNvSpPr/>
          <p:nvPr/>
        </p:nvSpPr>
        <p:spPr>
          <a:xfrm>
            <a:off x="17780001" y="10918666"/>
            <a:ext cx="783771" cy="1079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E1E143-8FB6-4126-B22A-70632A84EE91}"/>
              </a:ext>
            </a:extLst>
          </p:cNvPr>
          <p:cNvSpPr/>
          <p:nvPr/>
        </p:nvSpPr>
        <p:spPr>
          <a:xfrm>
            <a:off x="19899088" y="10923621"/>
            <a:ext cx="783771" cy="11007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1DCD73-1D66-421E-A5B5-F5E9A60295E8}"/>
              </a:ext>
            </a:extLst>
          </p:cNvPr>
          <p:cNvSpPr/>
          <p:nvPr/>
        </p:nvSpPr>
        <p:spPr>
          <a:xfrm>
            <a:off x="22018173" y="10942635"/>
            <a:ext cx="783771" cy="11840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68A983-3995-412F-91C4-AB478B16C14A}"/>
              </a:ext>
            </a:extLst>
          </p:cNvPr>
          <p:cNvSpPr/>
          <p:nvPr/>
        </p:nvSpPr>
        <p:spPr>
          <a:xfrm>
            <a:off x="17495973" y="2102928"/>
            <a:ext cx="4522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repayment of principal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FCD11F-20F6-4954-8BD8-70727B220A52}"/>
              </a:ext>
            </a:extLst>
          </p:cNvPr>
          <p:cNvSpPr/>
          <p:nvPr/>
        </p:nvSpPr>
        <p:spPr>
          <a:xfrm>
            <a:off x="11180312" y="5766536"/>
            <a:ext cx="3461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7C80"/>
                </a:solidFill>
              </a:rPr>
              <a:t>i</a:t>
            </a:r>
            <a:r>
              <a:rPr lang="en-US" b="1" dirty="0">
                <a:solidFill>
                  <a:srgbClr val="FF7C80"/>
                </a:solidFill>
              </a:rPr>
              <a:t>nterest payment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B3D9C5-5BAE-495E-84B6-5071CF4223DB}"/>
              </a:ext>
            </a:extLst>
          </p:cNvPr>
          <p:cNvSpPr/>
          <p:nvPr/>
        </p:nvSpPr>
        <p:spPr>
          <a:xfrm>
            <a:off x="6523748" y="9939618"/>
            <a:ext cx="12700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b="1" dirty="0"/>
              <a:t>installment payment =</a:t>
            </a:r>
            <a:r>
              <a:rPr lang="en-US" altLang="zh-CN" b="1" dirty="0">
                <a:solidFill>
                  <a:srgbClr val="FF7C80"/>
                </a:solidFill>
              </a:rPr>
              <a:t> </a:t>
            </a:r>
            <a:r>
              <a:rPr lang="en-US" b="1" dirty="0">
                <a:solidFill>
                  <a:srgbClr val="FF7C80"/>
                </a:solidFill>
              </a:rPr>
              <a:t>interest payment</a:t>
            </a:r>
            <a:r>
              <a:rPr lang="en-US" dirty="0"/>
              <a:t> + </a:t>
            </a:r>
            <a:r>
              <a:rPr lang="en-US" b="1" dirty="0">
                <a:solidFill>
                  <a:srgbClr val="0070C0"/>
                </a:solidFill>
              </a:rPr>
              <a:t>principal payment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7EA9F8-CED5-4F5C-96FC-0E93EB266F9B}"/>
              </a:ext>
            </a:extLst>
          </p:cNvPr>
          <p:cNvSpPr/>
          <p:nvPr/>
        </p:nvSpPr>
        <p:spPr>
          <a:xfrm>
            <a:off x="1247835" y="3140764"/>
            <a:ext cx="559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Payments for a straight note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76EC89-9BFF-4F0B-ADBA-81DBE0D69D51}"/>
              </a:ext>
            </a:extLst>
          </p:cNvPr>
          <p:cNvSpPr/>
          <p:nvPr/>
        </p:nvSpPr>
        <p:spPr>
          <a:xfrm>
            <a:off x="1247835" y="8044232"/>
            <a:ext cx="5843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Payments for a mortgage note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1890D-A53E-4E69-B025-85BC1A59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01CC5-F7E1-4936-988A-14091C9F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7884DA-F071-46C0-96A7-FA2DD48C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note vs Mortgage note (installment note)</a:t>
            </a:r>
          </a:p>
        </p:txBody>
      </p:sp>
    </p:spTree>
    <p:extLst>
      <p:ext uri="{BB962C8B-B14F-4D97-AF65-F5344CB8AC3E}">
        <p14:creationId xmlns:p14="http://schemas.microsoft.com/office/powerpoint/2010/main" val="1739916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D51-B9B5-496F-8CC5-B5E5EA53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ortgage notes payable – a daily-life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7D77-E454-4C88-B541-6AA9A27340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05504" cy="10655368"/>
          </a:xfrm>
        </p:spPr>
        <p:txBody>
          <a:bodyPr>
            <a:normAutofit/>
          </a:bodyPr>
          <a:lstStyle/>
          <a:p>
            <a:r>
              <a:rPr lang="en-US" dirty="0"/>
              <a:t>Most car loans and home loans call for payment in monthly installments rather than by a single amount at maturity</a:t>
            </a:r>
          </a:p>
          <a:p>
            <a:r>
              <a:rPr lang="en-US" altLang="zh-CN" dirty="0"/>
              <a:t>Suppose we buy an apartment for 5,000,000 RMB near CUHKSZ, we pay 30% and borrow 70% by mortgage for 30 years (initial principal is 3,500,000 RMB). Assume interest rate is fixed at 5%. </a:t>
            </a:r>
          </a:p>
          <a:p>
            <a:r>
              <a:rPr lang="en-US" altLang="zh-CN" dirty="0"/>
              <a:t>What is the monthly</a:t>
            </a:r>
            <a:r>
              <a:rPr lang="en-US" altLang="zh-CN" b="1" dirty="0"/>
              <a:t> installment payment</a:t>
            </a:r>
            <a:r>
              <a:rPr lang="en-US" altLang="zh-CN" dirty="0"/>
              <a:t>?</a:t>
            </a:r>
            <a:endParaRPr lang="en-US" dirty="0"/>
          </a:p>
          <a:p>
            <a:r>
              <a:rPr lang="en-US" dirty="0"/>
              <a:t>We pay 18,788.76 RMB a month (using a </a:t>
            </a:r>
            <a:r>
              <a:rPr lang="en-US" dirty="0">
                <a:hlinkClick r:id="rId3"/>
              </a:rPr>
              <a:t>mortgage calculator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18,788.76 RMB = </a:t>
            </a:r>
            <a:r>
              <a:rPr lang="en-US" b="1" dirty="0">
                <a:solidFill>
                  <a:srgbClr val="FF7C80"/>
                </a:solidFill>
              </a:rPr>
              <a:t>interest payment</a:t>
            </a:r>
            <a:r>
              <a:rPr lang="en-US" dirty="0"/>
              <a:t> + </a:t>
            </a:r>
            <a:r>
              <a:rPr lang="en-US" b="1" dirty="0">
                <a:solidFill>
                  <a:srgbClr val="0070C0"/>
                </a:solidFill>
              </a:rPr>
              <a:t>principal payment</a:t>
            </a:r>
          </a:p>
          <a:p>
            <a:pPr lvl="1"/>
            <a:r>
              <a:rPr lang="en-US" b="1" dirty="0">
                <a:solidFill>
                  <a:srgbClr val="FF7C80"/>
                </a:solidFill>
              </a:rPr>
              <a:t>Interest payment </a:t>
            </a:r>
            <a:r>
              <a:rPr lang="en-US" dirty="0"/>
              <a:t>is the interest charged on the remaining principal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Principal payment </a:t>
            </a:r>
            <a:r>
              <a:rPr lang="en-US" dirty="0"/>
              <a:t>is the reduction in principal balance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0000"/>
                </a:solidFill>
              </a:rPr>
              <a:t>interest payment </a:t>
            </a:r>
            <a:r>
              <a:rPr lang="en-US" dirty="0"/>
              <a:t>is </a:t>
            </a:r>
            <a:r>
              <a:rPr lang="en-US" i="1" dirty="0"/>
              <a:t>declining</a:t>
            </a:r>
            <a:r>
              <a:rPr lang="en-US" dirty="0"/>
              <a:t> over time (why?)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830EF-54AE-49E3-9984-CE8B22E6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5E901-2756-49DE-9319-E5166254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36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1851-AD16-46C9-B4EE-882EDD15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ortgage notes payable – a company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A1509-172D-4889-BE20-DD982817C87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90599" y="2330379"/>
                <a:ext cx="22711229" cy="113856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 </a:t>
                </a:r>
                <a:r>
                  <a:rPr lang="en-US" dirty="0" err="1"/>
                  <a:t>Mongkok</a:t>
                </a:r>
                <a:r>
                  <a:rPr lang="en-US" dirty="0"/>
                  <a:t> Technology Ltd. issues a HK$500,000, 8%, 20-year mortgage note on December 31, 2020. The terms provide for annual installment payments of HK$50,926 </a:t>
                </a:r>
              </a:p>
              <a:p>
                <a:r>
                  <a:rPr lang="en-US" dirty="0"/>
                  <a:t>How do you </a:t>
                </a:r>
                <a:r>
                  <a:rPr lang="en-US" altLang="zh-CN" dirty="0"/>
                  <a:t>get</a:t>
                </a:r>
                <a:r>
                  <a:rPr lang="en-US" dirty="0"/>
                  <a:t> this installment payment?</a:t>
                </a:r>
              </a:p>
              <a:p>
                <a:pPr lvl="1"/>
                <a:r>
                  <a:rPr lang="en-US" dirty="0"/>
                  <a:t>Again, it is from the bond pricing formula (with some adjustments)</a:t>
                </a:r>
              </a:p>
              <a:p>
                <a:pPr lvl="1"/>
                <a:r>
                  <a:rPr lang="en-US" altLang="zh-CN" dirty="0"/>
                  <a:t>This time, we solve for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𝐼𝑛𝑠𝑡𝑎𝑙𝑙𝑚𝑒𝑛𝑡</m:t>
                    </m:r>
                    <m:r>
                      <a:rPr lang="en-US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𝑃𝑎𝑦𝑚𝑒𝑛𝑡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dirty="0"/>
                  <a:t>Here, Face Value = HK$500,000, </a:t>
                </a:r>
                <a:r>
                  <a:rPr lang="en-US" dirty="0" err="1"/>
                  <a:t>i</a:t>
                </a:r>
                <a:r>
                  <a:rPr lang="en-US" dirty="0"/>
                  <a:t>=8%, n=20, principal becomes 0 at maturity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NOT required in ACT2111! </a:t>
                </a:r>
                <a:r>
                  <a:rPr lang="en-US" altLang="en-US" sz="4800" dirty="0"/>
                  <a:t>The </a:t>
                </a:r>
                <a:r>
                  <a:rPr lang="en-US" altLang="en-US" dirty="0"/>
                  <a:t>payment </a:t>
                </a:r>
                <a:r>
                  <a:rPr lang="en-US" altLang="zh-CN" sz="4800" dirty="0"/>
                  <a:t>will be provided by questions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A1509-172D-4889-BE20-DD982817C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90599" y="2330379"/>
                <a:ext cx="22711229" cy="11385621"/>
              </a:xfrm>
              <a:blipFill>
                <a:blip r:embed="rId3"/>
                <a:stretch>
                  <a:fillRect l="-1449" t="-2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A9B96A-3635-4BEA-AD23-7F22CE5C08CC}"/>
              </a:ext>
            </a:extLst>
          </p:cNvPr>
          <p:cNvSpPr/>
          <p:nvPr/>
        </p:nvSpPr>
        <p:spPr>
          <a:xfrm>
            <a:off x="2292197" y="8517663"/>
            <a:ext cx="20394072" cy="2641073"/>
          </a:xfrm>
          <a:prstGeom prst="roundRect">
            <a:avLst>
              <a:gd name="adj" fmla="val 10924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C5B88-BE39-4B34-93C9-2C915BB4C369}"/>
              </a:ext>
            </a:extLst>
          </p:cNvPr>
          <p:cNvSpPr/>
          <p:nvPr/>
        </p:nvSpPr>
        <p:spPr>
          <a:xfrm>
            <a:off x="2077047" y="8331727"/>
            <a:ext cx="20394072" cy="2641073"/>
          </a:xfrm>
          <a:prstGeom prst="roundRect">
            <a:avLst>
              <a:gd name="adj" fmla="val 10924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993808-8D1A-4968-A700-6B50680BDD3B}"/>
                  </a:ext>
                </a:extLst>
              </p:cNvPr>
              <p:cNvSpPr/>
              <p:nvPr/>
            </p:nvSpPr>
            <p:spPr>
              <a:xfrm>
                <a:off x="2077046" y="8358533"/>
                <a:ext cx="20219902" cy="2234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𝐹𝑎𝑐𝑒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𝐼𝑛𝑠𝑡𝑎𝑙𝑙𝑚𝑒𝑛𝑡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𝑃𝑎𝑦𝑚𝑒𝑛𝑡</m:t>
                      </m:r>
                      <m:r>
                        <a:rPr lang="en-US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F993808-8D1A-4968-A700-6B50680BD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46" y="8358533"/>
                <a:ext cx="20219902" cy="22340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BD3E13-2F31-416C-8744-D8D436C0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112247-988F-43C7-B251-2399C0A6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3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86CE-2B43-4D6A-88C3-456C859F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ortgage notes payable – a company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AA33-E007-4C4D-A193-8BBA315784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Installment payment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4E1CD-583E-49E8-B275-6D1F1D88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64" y="3420523"/>
            <a:ext cx="21602201" cy="6874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36D797-C351-4C70-9E7A-FE2917CA1C35}"/>
              </a:ext>
            </a:extLst>
          </p:cNvPr>
          <p:cNvSpPr/>
          <p:nvPr/>
        </p:nvSpPr>
        <p:spPr>
          <a:xfrm>
            <a:off x="2430720" y="10498466"/>
            <a:ext cx="2118842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4800" b="1" dirty="0"/>
              <a:t>installment payment =</a:t>
            </a:r>
            <a:r>
              <a:rPr lang="en-US" altLang="zh-CN" sz="4800" b="1" dirty="0">
                <a:solidFill>
                  <a:srgbClr val="FF7C80"/>
                </a:solidFill>
              </a:rPr>
              <a:t> </a:t>
            </a:r>
            <a:r>
              <a:rPr lang="en-US" sz="4800" b="1" dirty="0">
                <a:solidFill>
                  <a:srgbClr val="FF7C80"/>
                </a:solidFill>
              </a:rPr>
              <a:t>interest payment</a:t>
            </a:r>
            <a:r>
              <a:rPr lang="en-US" sz="4800" dirty="0"/>
              <a:t> + </a:t>
            </a:r>
            <a:r>
              <a:rPr lang="en-US" sz="4800" b="1" dirty="0">
                <a:solidFill>
                  <a:srgbClr val="0070C0"/>
                </a:solidFill>
              </a:rPr>
              <a:t>principal payment</a:t>
            </a:r>
          </a:p>
          <a:p>
            <a:pPr lvl="1"/>
            <a:endParaRPr lang="en-US" sz="3200" b="1" dirty="0">
              <a:solidFill>
                <a:srgbClr val="0070C0"/>
              </a:solidFill>
            </a:endParaRPr>
          </a:p>
          <a:p>
            <a:pPr lvl="1"/>
            <a:r>
              <a:rPr lang="en-US" sz="4800" b="1" dirty="0">
                <a:solidFill>
                  <a:srgbClr val="FF7C80"/>
                </a:solidFill>
              </a:rPr>
              <a:t>interest payment</a:t>
            </a:r>
            <a:r>
              <a:rPr lang="en-US" sz="4800" b="1" dirty="0">
                <a:solidFill>
                  <a:srgbClr val="0070C0"/>
                </a:solidFill>
              </a:rPr>
              <a:t> </a:t>
            </a:r>
            <a:r>
              <a:rPr lang="en-US" altLang="zh-CN" sz="4800" dirty="0">
                <a:solidFill>
                  <a:schemeClr val="tx2"/>
                </a:solidFill>
              </a:rPr>
              <a:t>= interest rate × principal balance at the beginning of the year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01BDF-7075-4CB5-A52F-A01BAA273A73}"/>
              </a:ext>
            </a:extLst>
          </p:cNvPr>
          <p:cNvSpPr/>
          <p:nvPr/>
        </p:nvSpPr>
        <p:spPr>
          <a:xfrm>
            <a:off x="4847772" y="3420523"/>
            <a:ext cx="3875314" cy="687495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451ADB-A0A7-4A01-81CB-864740465F65}"/>
              </a:ext>
            </a:extLst>
          </p:cNvPr>
          <p:cNvSpPr/>
          <p:nvPr/>
        </p:nvSpPr>
        <p:spPr>
          <a:xfrm>
            <a:off x="9390743" y="3420523"/>
            <a:ext cx="3875314" cy="6874953"/>
          </a:xfrm>
          <a:prstGeom prst="rect">
            <a:avLst/>
          </a:prstGeom>
          <a:noFill/>
          <a:ln w="76200">
            <a:solidFill>
              <a:srgbClr val="F893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1BCAC-66C4-431F-BF01-927B665B6775}"/>
              </a:ext>
            </a:extLst>
          </p:cNvPr>
          <p:cNvSpPr/>
          <p:nvPr/>
        </p:nvSpPr>
        <p:spPr>
          <a:xfrm>
            <a:off x="14045791" y="3420523"/>
            <a:ext cx="3875314" cy="687495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1C06DB-6E7F-4E31-A2AF-A2B1FF53D6FA}"/>
              </a:ext>
            </a:extLst>
          </p:cNvPr>
          <p:cNvSpPr/>
          <p:nvPr/>
        </p:nvSpPr>
        <p:spPr>
          <a:xfrm>
            <a:off x="22567648" y="6841500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E3EB3E-FFFC-449F-9C13-70E3D5742806}"/>
              </a:ext>
            </a:extLst>
          </p:cNvPr>
          <p:cNvSpPr/>
          <p:nvPr/>
        </p:nvSpPr>
        <p:spPr>
          <a:xfrm>
            <a:off x="12942157" y="7537958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4052FA-5BD6-4EA8-801D-77A1EB435A76}"/>
              </a:ext>
            </a:extLst>
          </p:cNvPr>
          <p:cNvSpPr/>
          <p:nvPr/>
        </p:nvSpPr>
        <p:spPr>
          <a:xfrm>
            <a:off x="17597205" y="7537958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E12B78-EE48-4B7C-9749-CDB47EC27AF2}"/>
              </a:ext>
            </a:extLst>
          </p:cNvPr>
          <p:cNvSpPr/>
          <p:nvPr/>
        </p:nvSpPr>
        <p:spPr>
          <a:xfrm>
            <a:off x="22567647" y="7537958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2F27BB-8357-4742-8284-FBE4D2225CE9}"/>
              </a:ext>
            </a:extLst>
          </p:cNvPr>
          <p:cNvSpPr/>
          <p:nvPr/>
        </p:nvSpPr>
        <p:spPr>
          <a:xfrm>
            <a:off x="12942157" y="8234416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5C247C-4C72-43FE-8B2B-11EBF9A91B0C}"/>
              </a:ext>
            </a:extLst>
          </p:cNvPr>
          <p:cNvSpPr/>
          <p:nvPr/>
        </p:nvSpPr>
        <p:spPr>
          <a:xfrm>
            <a:off x="17597205" y="8234416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98100C-8759-4FA9-8824-5D3B14DD0780}"/>
              </a:ext>
            </a:extLst>
          </p:cNvPr>
          <p:cNvSpPr/>
          <p:nvPr/>
        </p:nvSpPr>
        <p:spPr>
          <a:xfrm>
            <a:off x="22567647" y="8234416"/>
            <a:ext cx="423481" cy="423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57BF9A50-B0ED-4D18-B4C7-C2669866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4EE1E0B-5DD1-4ED7-97B0-AE935785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08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E61A-359B-4705-8FCD-F6DA4A30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ortgage notes payable – a company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1E776-9C69-422B-B166-ACD9C15F48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 err="1"/>
              <a:t>Mongkok</a:t>
            </a:r>
            <a:r>
              <a:rPr lang="en-US" altLang="en-US" sz="6000" dirty="0"/>
              <a:t> records the mortgage loan on December 31, 2020 </a:t>
            </a:r>
            <a:r>
              <a:rPr lang="en-US" dirty="0"/>
              <a:t>as follows</a:t>
            </a:r>
            <a:endParaRPr lang="en-US" altLang="en-US" sz="6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December 31, 2021, </a:t>
            </a:r>
            <a:r>
              <a:rPr lang="en-US" dirty="0" err="1"/>
              <a:t>Mongkok</a:t>
            </a:r>
            <a:r>
              <a:rPr lang="en-US" dirty="0"/>
              <a:t> records the first installment payment as follows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C2553-81D0-4B51-ADFE-2FEF7CCE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9730" y="4559270"/>
            <a:ext cx="21174393" cy="2216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188AC-08A6-4895-84D0-3DF53AA9CD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49729" y="9385110"/>
            <a:ext cx="21174393" cy="306427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9B5B-C35B-4C56-A50A-420DEEA9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B936B-46BD-4415-9B39-20EE5FA9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8316-0D36-4ADF-8962-E077BA40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vs. Non-current Liabilities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A82823-0EF5-4B71-80EF-3FDD748EB8DA}"/>
              </a:ext>
            </a:extLst>
          </p:cNvPr>
          <p:cNvSpPr/>
          <p:nvPr/>
        </p:nvSpPr>
        <p:spPr>
          <a:xfrm>
            <a:off x="1905687" y="2761395"/>
            <a:ext cx="515512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Current liabilities</a:t>
            </a:r>
          </a:p>
          <a:p>
            <a:r>
              <a:rPr lang="en-US" sz="4400" dirty="0">
                <a:solidFill>
                  <a:srgbClr val="00B050"/>
                </a:solidFill>
              </a:rPr>
              <a:t>(Due within one year)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2863B-F2AA-4D9F-B7BF-0FE4CDACA336}"/>
              </a:ext>
            </a:extLst>
          </p:cNvPr>
          <p:cNvSpPr/>
          <p:nvPr/>
        </p:nvSpPr>
        <p:spPr>
          <a:xfrm>
            <a:off x="1905687" y="5393935"/>
            <a:ext cx="84706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Non-current liabilities</a:t>
            </a:r>
          </a:p>
          <a:p>
            <a:r>
              <a:rPr lang="en-US" sz="4400" dirty="0">
                <a:solidFill>
                  <a:srgbClr val="0070C0"/>
                </a:solidFill>
              </a:rPr>
              <a:t>(Due more than one year from now)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87E476-E08D-4C78-81C7-1B016A098C6D}"/>
              </a:ext>
            </a:extLst>
          </p:cNvPr>
          <p:cNvCxnSpPr>
            <a:cxnSpLocks/>
          </p:cNvCxnSpPr>
          <p:nvPr/>
        </p:nvCxnSpPr>
        <p:spPr>
          <a:xfrm>
            <a:off x="11006604" y="2283341"/>
            <a:ext cx="0" cy="46917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BEBC62-9E54-47A1-B5AF-E1C8A96A87A3}"/>
              </a:ext>
            </a:extLst>
          </p:cNvPr>
          <p:cNvSpPr/>
          <p:nvPr/>
        </p:nvSpPr>
        <p:spPr>
          <a:xfrm>
            <a:off x="1905687" y="4134534"/>
            <a:ext cx="7630679" cy="6826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0F244D-815C-4D6C-A127-DA0F213A562C}"/>
              </a:ext>
            </a:extLst>
          </p:cNvPr>
          <p:cNvSpPr/>
          <p:nvPr/>
        </p:nvSpPr>
        <p:spPr>
          <a:xfrm>
            <a:off x="1905686" y="4838527"/>
            <a:ext cx="15531329" cy="68265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533D6-42E3-4B1A-A665-50118D7EBAD9}"/>
              </a:ext>
            </a:extLst>
          </p:cNvPr>
          <p:cNvSpPr/>
          <p:nvPr/>
        </p:nvSpPr>
        <p:spPr>
          <a:xfrm>
            <a:off x="11222189" y="2195651"/>
            <a:ext cx="2009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One year</a:t>
            </a:r>
          </a:p>
          <a:p>
            <a:r>
              <a:rPr lang="en-US" dirty="0">
                <a:solidFill>
                  <a:srgbClr val="000000"/>
                </a:solidFill>
              </a:rPr>
              <a:t>from now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F3048-0B91-48F8-85A7-A5F4976E9BC4}"/>
              </a:ext>
            </a:extLst>
          </p:cNvPr>
          <p:cNvSpPr/>
          <p:nvPr/>
        </p:nvSpPr>
        <p:spPr>
          <a:xfrm>
            <a:off x="1905687" y="8328941"/>
            <a:ext cx="763067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Current liabilities</a:t>
            </a:r>
          </a:p>
          <a:p>
            <a:r>
              <a:rPr lang="en-US" sz="4400" dirty="0">
                <a:solidFill>
                  <a:srgbClr val="00B050"/>
                </a:solidFill>
              </a:rPr>
              <a:t>(Due within one operating cycle)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E29B9-0CB3-424A-A44B-F2758636D24D}"/>
              </a:ext>
            </a:extLst>
          </p:cNvPr>
          <p:cNvSpPr/>
          <p:nvPr/>
        </p:nvSpPr>
        <p:spPr>
          <a:xfrm>
            <a:off x="1905687" y="10862960"/>
            <a:ext cx="1094620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Non-current liabilities</a:t>
            </a:r>
          </a:p>
          <a:p>
            <a:r>
              <a:rPr lang="en-US" sz="4400" dirty="0">
                <a:solidFill>
                  <a:srgbClr val="0070C0"/>
                </a:solidFill>
              </a:rPr>
              <a:t>(Due more than one operating cycle from now)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E0129B-DD3C-4A21-8706-D7D008E4FB73}"/>
              </a:ext>
            </a:extLst>
          </p:cNvPr>
          <p:cNvCxnSpPr>
            <a:cxnSpLocks/>
          </p:cNvCxnSpPr>
          <p:nvPr/>
        </p:nvCxnSpPr>
        <p:spPr>
          <a:xfrm>
            <a:off x="14159996" y="7752366"/>
            <a:ext cx="0" cy="46917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99E487F-350D-4572-B017-85924FAC51F5}"/>
              </a:ext>
            </a:extLst>
          </p:cNvPr>
          <p:cNvSpPr/>
          <p:nvPr/>
        </p:nvSpPr>
        <p:spPr>
          <a:xfrm>
            <a:off x="1905687" y="9702080"/>
            <a:ext cx="11199404" cy="6826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5B2BA0E-9D2E-46AF-8BE3-682313430D63}"/>
              </a:ext>
            </a:extLst>
          </p:cNvPr>
          <p:cNvSpPr/>
          <p:nvPr/>
        </p:nvSpPr>
        <p:spPr>
          <a:xfrm>
            <a:off x="1905686" y="10307552"/>
            <a:ext cx="15531329" cy="68265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2E73A2-FD7E-4CAE-BB99-C822AEBB7102}"/>
              </a:ext>
            </a:extLst>
          </p:cNvPr>
          <p:cNvSpPr/>
          <p:nvPr/>
        </p:nvSpPr>
        <p:spPr>
          <a:xfrm>
            <a:off x="14321222" y="7664676"/>
            <a:ext cx="20496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Operating</a:t>
            </a:r>
          </a:p>
          <a:p>
            <a:r>
              <a:rPr lang="en-US" dirty="0">
                <a:solidFill>
                  <a:srgbClr val="000000"/>
                </a:solidFill>
              </a:rPr>
              <a:t>cycle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6E5C09D6-4D92-4446-ABBE-FAF9522931F4}"/>
              </a:ext>
            </a:extLst>
          </p:cNvPr>
          <p:cNvSpPr/>
          <p:nvPr/>
        </p:nvSpPr>
        <p:spPr>
          <a:xfrm>
            <a:off x="17437015" y="6117210"/>
            <a:ext cx="6734895" cy="4226475"/>
          </a:xfrm>
          <a:prstGeom prst="wedgeRoundRectCallout">
            <a:avLst>
              <a:gd name="adj1" fmla="val -61575"/>
              <a:gd name="adj2" fmla="val 3980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Some companies’ operating cycle is longer than one year.</a:t>
            </a:r>
          </a:p>
          <a:p>
            <a:r>
              <a:rPr lang="en-US" b="1" dirty="0">
                <a:solidFill>
                  <a:srgbClr val="000000"/>
                </a:solidFill>
              </a:rPr>
              <a:t>Operating cycle </a:t>
            </a:r>
            <a:r>
              <a:rPr lang="en-US" dirty="0">
                <a:solidFill>
                  <a:srgbClr val="000000"/>
                </a:solidFill>
              </a:rPr>
              <a:t>- Time it takes to perform the activities that produce revenues (for example, buy inventory, sell to customers, and collect cash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42750F-9937-439C-B189-F083A9B6CF17}"/>
              </a:ext>
            </a:extLst>
          </p:cNvPr>
          <p:cNvCxnSpPr>
            <a:cxnSpLocks/>
          </p:cNvCxnSpPr>
          <p:nvPr/>
        </p:nvCxnSpPr>
        <p:spPr>
          <a:xfrm>
            <a:off x="1905686" y="2283341"/>
            <a:ext cx="0" cy="46917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08CC3B-16F2-4B77-8972-A7ABE4749559}"/>
              </a:ext>
            </a:extLst>
          </p:cNvPr>
          <p:cNvCxnSpPr>
            <a:cxnSpLocks/>
          </p:cNvCxnSpPr>
          <p:nvPr/>
        </p:nvCxnSpPr>
        <p:spPr>
          <a:xfrm>
            <a:off x="1905686" y="7752366"/>
            <a:ext cx="0" cy="469174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6D3ACDB-486F-44AB-9081-A8665EE6BAA8}"/>
              </a:ext>
            </a:extLst>
          </p:cNvPr>
          <p:cNvSpPr/>
          <p:nvPr/>
        </p:nvSpPr>
        <p:spPr>
          <a:xfrm>
            <a:off x="770170" y="2284174"/>
            <a:ext cx="105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4BE9F0-A84C-499E-9EA8-E109A3C304CB}"/>
              </a:ext>
            </a:extLst>
          </p:cNvPr>
          <p:cNvSpPr/>
          <p:nvPr/>
        </p:nvSpPr>
        <p:spPr>
          <a:xfrm>
            <a:off x="770170" y="7752366"/>
            <a:ext cx="1054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74446C-5CA3-438C-A97D-361D751854E8}"/>
              </a:ext>
            </a:extLst>
          </p:cNvPr>
          <p:cNvSpPr/>
          <p:nvPr/>
        </p:nvSpPr>
        <p:spPr>
          <a:xfrm>
            <a:off x="9602897" y="4158408"/>
            <a:ext cx="105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5FD8D7-EAFE-4C07-B431-2234FA3C890B}"/>
              </a:ext>
            </a:extLst>
          </p:cNvPr>
          <p:cNvSpPr/>
          <p:nvPr/>
        </p:nvSpPr>
        <p:spPr>
          <a:xfrm>
            <a:off x="17437015" y="4874848"/>
            <a:ext cx="105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10E8C0-160E-4B56-A309-D5415D126FD4}"/>
              </a:ext>
            </a:extLst>
          </p:cNvPr>
          <p:cNvSpPr/>
          <p:nvPr/>
        </p:nvSpPr>
        <p:spPr>
          <a:xfrm>
            <a:off x="17437015" y="10307552"/>
            <a:ext cx="105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EB0845-215A-4403-9B48-0D883453F4BB}"/>
              </a:ext>
            </a:extLst>
          </p:cNvPr>
          <p:cNvSpPr/>
          <p:nvPr/>
        </p:nvSpPr>
        <p:spPr>
          <a:xfrm>
            <a:off x="13105092" y="9714063"/>
            <a:ext cx="1054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ED505-0A39-4913-8186-6927C77E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FFD9E-7AFA-46B1-BA5A-B6F17028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53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345-7A08-43A2-94B2-C2790B26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A1DF9-D551-436B-B791-B9D1AA4F9D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Companies report the current maturities of long-term debt under current liabilities if they are to be paid within one year or the operating cycle, whichever is longer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EEBE1-BCF2-4EC4-8F99-A0DF272F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7980"/>
            <a:ext cx="22301200" cy="739309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EB91E-0FCC-4174-8A08-894EBFC3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D560D-0B84-4B88-9C31-9C9D36EA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94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1AC9-8E58-4BC7-960E-FA0B863C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27A9F-6804-42A3-AFD4-758F10DC94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Debt enhance</a:t>
            </a:r>
            <a:r>
              <a:rPr lang="en-US" altLang="zh-CN" dirty="0"/>
              <a:t>s</a:t>
            </a:r>
            <a:r>
              <a:rPr lang="en-US" dirty="0"/>
              <a:t> the return to stockholders if the borrowing cost is low (stockholders can invest less and control more assets)</a:t>
            </a:r>
          </a:p>
          <a:p>
            <a:r>
              <a:rPr lang="en-US" dirty="0"/>
              <a:t>But if a company borrows </a:t>
            </a:r>
            <a:r>
              <a:rPr lang="en-US" altLang="zh-CN" dirty="0"/>
              <a:t>too much</a:t>
            </a:r>
            <a:r>
              <a:rPr lang="en-US" dirty="0"/>
              <a:t> debt, it also faces risk of bankruptcy due to the burden to pay interest and principal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A0CB5-DF4D-4E3A-9B5D-3028C5DE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377354"/>
            <a:ext cx="5477974" cy="5477974"/>
          </a:xfrm>
          <a:prstGeom prst="roundRect">
            <a:avLst>
              <a:gd name="adj" fmla="val 7924"/>
            </a:avLst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AFAA357-ABE2-401F-86A9-D6C9995917A5}"/>
              </a:ext>
            </a:extLst>
          </p:cNvPr>
          <p:cNvSpPr txBox="1">
            <a:spLocks/>
          </p:cNvSpPr>
          <p:nvPr/>
        </p:nvSpPr>
        <p:spPr>
          <a:xfrm>
            <a:off x="6468574" y="6688026"/>
            <a:ext cx="16823226" cy="592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ratios that provide information about debt-paying ability and long-run solvency</a:t>
            </a:r>
          </a:p>
          <a:p>
            <a:pPr lvl="1"/>
            <a:r>
              <a:rPr lang="en-US" b="1" dirty="0"/>
              <a:t>Debt to asset ratio (financial leverage) </a:t>
            </a:r>
            <a:r>
              <a:rPr lang="en-US" dirty="0"/>
              <a:t>measures the percentage of the total assets provided by creditors</a:t>
            </a:r>
            <a:endParaRPr lang="en-US" b="1" dirty="0"/>
          </a:p>
          <a:p>
            <a:pPr lvl="1"/>
            <a:r>
              <a:rPr lang="en-US" b="1" dirty="0"/>
              <a:t>Times interest earned ratio </a:t>
            </a:r>
            <a:r>
              <a:rPr lang="en-US" dirty="0"/>
              <a:t>indicates the company’s ability to meet interest payments as they come due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0226BD-D082-4D72-90AA-6F18E98B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999872-93EF-4402-977B-AA9FB059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03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1AC9-8E58-4BC7-960E-FA0B863C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Debt analysis (cont’d)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27A9F-6804-42A3-AFD4-758F10DC94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/>
              <a:t>The company had total liabilities of ₩22,839 billion, total assets of ₩35,528 billion, interest expense of ₩827 billion, income taxes of ₩354 billion, and net income of ₩223 billion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0226BD-D082-4D72-90AA-6F18E98B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999872-93EF-4402-977B-AA9FB059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17F84-12FC-46B2-83F0-3012EEC0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197" y="5197497"/>
            <a:ext cx="21495776" cy="64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49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1875692"/>
            <a:ext cx="9524999" cy="10391671"/>
          </a:xfrm>
        </p:spPr>
        <p:txBody>
          <a:bodyPr>
            <a:noAutofit/>
          </a:bodyPr>
          <a:lstStyle/>
          <a:p>
            <a:r>
              <a:rPr lang="en-US" sz="3200" dirty="0"/>
              <a:t>Operating cycle (</a:t>
            </a:r>
            <a:r>
              <a:rPr lang="zh-CN" altLang="en-US" sz="3200" dirty="0"/>
              <a:t>经营周期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Current liabilities (</a:t>
            </a:r>
            <a:r>
              <a:rPr lang="zh-CN" altLang="en-US" sz="3200" dirty="0"/>
              <a:t>流动负债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Non-current liabilities (</a:t>
            </a:r>
            <a:r>
              <a:rPr lang="zh-CN" altLang="en-US" sz="3200" dirty="0"/>
              <a:t>长期负债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Provision (</a:t>
            </a:r>
            <a:r>
              <a:rPr lang="zh-CN" altLang="en-US" sz="3200" dirty="0"/>
              <a:t>准备金，预提费用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Warranty expense (</a:t>
            </a:r>
            <a:r>
              <a:rPr lang="zh-CN" altLang="en-US" sz="3200" dirty="0"/>
              <a:t>产品保修费用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Warranty liability (</a:t>
            </a:r>
            <a:r>
              <a:rPr lang="zh-CN" altLang="en-US" sz="3200" dirty="0"/>
              <a:t>产品保修负债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Liquidity (</a:t>
            </a:r>
            <a:r>
              <a:rPr lang="zh-CN" altLang="en-US" sz="3200" dirty="0"/>
              <a:t>流动性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Working capital (</a:t>
            </a:r>
            <a:r>
              <a:rPr lang="zh-CN" altLang="en-US" sz="3200" dirty="0"/>
              <a:t>营运资本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Current ratio (</a:t>
            </a:r>
            <a:r>
              <a:rPr lang="zh-CN" altLang="en-US" sz="3200" dirty="0"/>
              <a:t>流动比率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Debt financing (</a:t>
            </a:r>
            <a:r>
              <a:rPr lang="zh-CN" altLang="en-US" sz="3200" dirty="0"/>
              <a:t>债务融资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Equity financing (</a:t>
            </a:r>
            <a:r>
              <a:rPr lang="zh-CN" altLang="en-US" sz="3200" dirty="0"/>
              <a:t>股权融资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Capital structure (</a:t>
            </a:r>
            <a:r>
              <a:rPr lang="zh-CN" altLang="en-US" sz="3200" dirty="0"/>
              <a:t>资本结构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Bonds (</a:t>
            </a:r>
            <a:r>
              <a:rPr lang="zh-CN" altLang="en-US" sz="3200" dirty="0"/>
              <a:t>债券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Principal (</a:t>
            </a:r>
            <a:r>
              <a:rPr lang="zh-CN" altLang="en-US" sz="3200" dirty="0"/>
              <a:t>本金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Face amount / face value (</a:t>
            </a:r>
            <a:r>
              <a:rPr lang="zh-CN" altLang="en-US" sz="3200" dirty="0"/>
              <a:t>票面价值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Maturity date (</a:t>
            </a:r>
            <a:r>
              <a:rPr lang="zh-CN" altLang="en-US" sz="3200" dirty="0"/>
              <a:t>到期日</a:t>
            </a:r>
            <a:r>
              <a:rPr lang="en-US" altLang="zh-CN" sz="3200" dirty="0"/>
              <a:t>)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9050215" y="504091"/>
            <a:ext cx="14008587" cy="12437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Carrying value (</a:t>
            </a:r>
            <a:r>
              <a:rPr lang="zh-CN" altLang="en-US" sz="3200" dirty="0"/>
              <a:t>现存价值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Maturity date (</a:t>
            </a:r>
            <a:r>
              <a:rPr lang="zh-CN" altLang="en-US" sz="3200" dirty="0"/>
              <a:t>到期日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Semiannual (</a:t>
            </a:r>
            <a:r>
              <a:rPr lang="zh-CN" altLang="en-US" sz="3200" dirty="0"/>
              <a:t>半年一次的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Bond issue price (</a:t>
            </a:r>
            <a:r>
              <a:rPr lang="zh-CN" altLang="en-US" sz="3200" dirty="0"/>
              <a:t>债券发行价格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Stated rate / coupon rate / contractual interest rate (</a:t>
            </a:r>
            <a:r>
              <a:rPr lang="zh-CN" altLang="en-US" sz="3200" dirty="0"/>
              <a:t>约定利率</a:t>
            </a:r>
            <a:r>
              <a:rPr lang="en-US" altLang="zh-CN" sz="3200" dirty="0"/>
              <a:t>/</a:t>
            </a:r>
            <a:r>
              <a:rPr lang="zh-CN" altLang="en-US" sz="3200" dirty="0"/>
              <a:t>票面利率</a:t>
            </a:r>
            <a:r>
              <a:rPr lang="en-US" altLang="zh-CN" sz="3200" dirty="0"/>
              <a:t>)</a:t>
            </a:r>
            <a:endParaRPr lang="en-US" sz="3200" dirty="0"/>
          </a:p>
          <a:p>
            <a:r>
              <a:rPr lang="en-US" sz="3200" dirty="0"/>
              <a:t>Discount rate </a:t>
            </a:r>
            <a:r>
              <a:rPr lang="en-US" altLang="zh-CN" sz="3200" dirty="0"/>
              <a:t>/ market interest rate</a:t>
            </a:r>
            <a:r>
              <a:rPr lang="en-US" sz="3200" dirty="0"/>
              <a:t> (</a:t>
            </a:r>
            <a:r>
              <a:rPr lang="zh-CN" altLang="en-US" sz="3200" dirty="0"/>
              <a:t>贴现率</a:t>
            </a:r>
            <a:r>
              <a:rPr lang="en-US" altLang="zh-CN" sz="3200" dirty="0"/>
              <a:t>/</a:t>
            </a:r>
            <a:r>
              <a:rPr lang="zh-CN" altLang="en-US" sz="3200" dirty="0"/>
              <a:t>市场利率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Issue at a discount (</a:t>
            </a:r>
            <a:r>
              <a:rPr lang="zh-CN" altLang="en-US" sz="3200" dirty="0"/>
              <a:t>折价发行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Issue at a premium (</a:t>
            </a:r>
            <a:r>
              <a:rPr lang="zh-CN" altLang="en-US" sz="3200" dirty="0"/>
              <a:t>溢价发行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Bonds payable (</a:t>
            </a:r>
            <a:r>
              <a:rPr lang="zh-CN" altLang="en-US" sz="3200" dirty="0"/>
              <a:t>应付债券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Time value of money (</a:t>
            </a:r>
            <a:r>
              <a:rPr lang="zh-CN" altLang="en-US" sz="3200" dirty="0"/>
              <a:t>货币的时间价值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Present value (</a:t>
            </a:r>
            <a:r>
              <a:rPr lang="zh-CN" altLang="en-US" sz="3200" dirty="0"/>
              <a:t>现值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Effective-interest method of amortization (</a:t>
            </a:r>
            <a:r>
              <a:rPr lang="zh-CN" altLang="en-US" sz="3200" dirty="0"/>
              <a:t>实际利息摊销法</a:t>
            </a:r>
            <a:r>
              <a:rPr lang="en-US" altLang="zh-CN" sz="3200" dirty="0"/>
              <a:t>) </a:t>
            </a:r>
          </a:p>
          <a:p>
            <a:r>
              <a:rPr lang="en-US" sz="3200" dirty="0"/>
              <a:t>Amortization schedule (</a:t>
            </a:r>
            <a:r>
              <a:rPr lang="zh-CN" altLang="en-US" sz="3200" dirty="0"/>
              <a:t>摊销表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Bond retirements / </a:t>
            </a:r>
            <a:r>
              <a:rPr lang="en-US" altLang="zh-CN" sz="3200" dirty="0"/>
              <a:t>bond redemption</a:t>
            </a:r>
            <a:r>
              <a:rPr lang="en-US" sz="3200" dirty="0"/>
              <a:t> (</a:t>
            </a:r>
            <a:r>
              <a:rPr lang="zh-CN" altLang="en-US" sz="3200" dirty="0"/>
              <a:t>债券清偿</a:t>
            </a:r>
            <a:r>
              <a:rPr lang="en-US" altLang="zh-CN" sz="3200" dirty="0"/>
              <a:t>/</a:t>
            </a:r>
            <a:r>
              <a:rPr lang="zh-CN" altLang="en-US" sz="3200" dirty="0"/>
              <a:t>债券赎回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Mortgage notes payable (</a:t>
            </a:r>
            <a:r>
              <a:rPr lang="zh-CN" altLang="en-US" sz="3200" dirty="0"/>
              <a:t>应付抵押票据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Installment notes (</a:t>
            </a:r>
            <a:r>
              <a:rPr lang="zh-CN" altLang="en-US" sz="3200" dirty="0"/>
              <a:t>分期付款票据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Debt to equity ratio (</a:t>
            </a:r>
            <a:r>
              <a:rPr lang="zh-CN" altLang="en-US" sz="3200" dirty="0"/>
              <a:t>负债权益比率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Times interest earned ratio (</a:t>
            </a:r>
            <a:r>
              <a:rPr lang="zh-CN" altLang="en-US" sz="3200" dirty="0"/>
              <a:t>利息保障倍数</a:t>
            </a:r>
            <a:r>
              <a:rPr lang="en-US" altLang="zh-CN" sz="3200" dirty="0"/>
              <a:t>)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93390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B41D-FB04-4E0B-9E65-7B8AEF8A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Notes Payable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8A4-590E-48B7-BA41-6308A6E1BD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25892" cy="10033073"/>
          </a:xfrm>
        </p:spPr>
        <p:txBody>
          <a:bodyPr/>
          <a:lstStyle/>
          <a:p>
            <a:r>
              <a:rPr lang="en-US" altLang="zh-CN" sz="6000" b="1" dirty="0">
                <a:solidFill>
                  <a:schemeClr val="tx2"/>
                </a:solidFill>
              </a:rPr>
              <a:t>Notes payable </a:t>
            </a:r>
            <a:r>
              <a:rPr lang="en-US" altLang="zh-CN" sz="6000" dirty="0">
                <a:solidFill>
                  <a:schemeClr val="tx2"/>
                </a:solidFill>
              </a:rPr>
              <a:t>are often used instead of </a:t>
            </a:r>
            <a:r>
              <a:rPr lang="en-US" altLang="zh-CN" sz="6000" b="1" dirty="0">
                <a:solidFill>
                  <a:schemeClr val="tx2"/>
                </a:solidFill>
              </a:rPr>
              <a:t>accounts payable </a:t>
            </a:r>
            <a:r>
              <a:rPr lang="en-US" altLang="zh-CN" sz="6000" dirty="0">
                <a:solidFill>
                  <a:schemeClr val="tx2"/>
                </a:solidFill>
              </a:rPr>
              <a:t>because they give the lender formal proof of the obligation in case legal remedies are needed to collect the debt</a:t>
            </a:r>
          </a:p>
          <a:p>
            <a:pPr lvl="1"/>
            <a:r>
              <a:rPr lang="en-US" dirty="0"/>
              <a:t>Written promissory note</a:t>
            </a:r>
          </a:p>
          <a:p>
            <a:pPr lvl="1"/>
            <a:r>
              <a:rPr lang="en-US" dirty="0"/>
              <a:t>Usually requires borrower to pay interest</a:t>
            </a:r>
          </a:p>
          <a:p>
            <a:pPr lvl="1"/>
            <a:r>
              <a:rPr lang="en-US" dirty="0"/>
              <a:t>Frequently issued to meet short-term financing needs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F0EEA47-6CDB-4AB7-A6DA-21DA3C090A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8345" y="8196639"/>
            <a:ext cx="1227976" cy="1227976"/>
          </a:xfrm>
          <a:prstGeom prst="rect">
            <a:avLst/>
          </a:prstGeom>
        </p:spPr>
      </p:pic>
      <p:pic>
        <p:nvPicPr>
          <p:cNvPr id="17" name="Picture 8" descr="Pożyczka tanio. Na sam dowód osobisty. Bez BIK. Katowice Śródmieście •  OLX.pl">
            <a:extLst>
              <a:ext uri="{FF2B5EF4-FFF2-40B4-BE49-F238E27FC236}">
                <a16:creationId xmlns:a16="http://schemas.microsoft.com/office/drawing/2014/main" id="{EB53995D-0FB3-4881-B02E-2C7E3245C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20387" r="19174" b="18486"/>
          <a:stretch/>
        </p:blipFill>
        <p:spPr bwMode="auto">
          <a:xfrm>
            <a:off x="21907527" y="8188069"/>
            <a:ext cx="1063555" cy="12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453160-701C-45ED-AB99-98DA4897BE2D}"/>
              </a:ext>
            </a:extLst>
          </p:cNvPr>
          <p:cNvSpPr/>
          <p:nvPr/>
        </p:nvSpPr>
        <p:spPr>
          <a:xfrm>
            <a:off x="3166321" y="8040914"/>
            <a:ext cx="11028650" cy="1383701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Interest Expense in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2264E1-94F4-4144-9A98-5E6BC2C65C39}"/>
              </a:ext>
            </a:extLst>
          </p:cNvPr>
          <p:cNvSpPr/>
          <p:nvPr/>
        </p:nvSpPr>
        <p:spPr>
          <a:xfrm>
            <a:off x="14194971" y="8040914"/>
            <a:ext cx="7561943" cy="1383701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Interest Expense in 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A0953-F990-447B-880D-225BCBCAF547}"/>
              </a:ext>
            </a:extLst>
          </p:cNvPr>
          <p:cNvSpPr txBox="1"/>
          <p:nvPr/>
        </p:nvSpPr>
        <p:spPr>
          <a:xfrm>
            <a:off x="12961257" y="8732764"/>
            <a:ext cx="1233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5889A4-1B35-40CB-B1BC-529877F8CB90}"/>
              </a:ext>
            </a:extLst>
          </p:cNvPr>
          <p:cNvSpPr txBox="1"/>
          <p:nvPr/>
        </p:nvSpPr>
        <p:spPr>
          <a:xfrm>
            <a:off x="14345584" y="8732764"/>
            <a:ext cx="1233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2021</a:t>
            </a:r>
          </a:p>
        </p:txBody>
      </p:sp>
      <p:pic>
        <p:nvPicPr>
          <p:cNvPr id="1028" name="Picture 4" descr="Calculating Statement Stock Illustrations, Cliparts And Royalty Free  Calculating Statement Vectors">
            <a:extLst>
              <a:ext uri="{FF2B5EF4-FFF2-40B4-BE49-F238E27FC236}">
                <a16:creationId xmlns:a16="http://schemas.microsoft.com/office/drawing/2014/main" id="{1F5AB2D1-0F6B-4A0D-A21C-99C2CE11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86" y="9500663"/>
            <a:ext cx="3018970" cy="30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E1A2DE2E-E6A2-44DE-B040-A4B778EBBA2A}"/>
              </a:ext>
            </a:extLst>
          </p:cNvPr>
          <p:cNvSpPr/>
          <p:nvPr/>
        </p:nvSpPr>
        <p:spPr>
          <a:xfrm>
            <a:off x="740229" y="9985829"/>
            <a:ext cx="5979886" cy="1843314"/>
          </a:xfrm>
          <a:prstGeom prst="wedgeRoundRectCallout">
            <a:avLst>
              <a:gd name="adj1" fmla="val -19862"/>
              <a:gd name="adj2" fmla="val -72146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6D451DC7-DF95-4E21-A8DD-F2567D8DD384}"/>
              </a:ext>
            </a:extLst>
          </p:cNvPr>
          <p:cNvSpPr/>
          <p:nvPr/>
        </p:nvSpPr>
        <p:spPr>
          <a:xfrm>
            <a:off x="6981371" y="10449604"/>
            <a:ext cx="5979886" cy="1843314"/>
          </a:xfrm>
          <a:prstGeom prst="wedgeRoundRectCallout">
            <a:avLst>
              <a:gd name="adj1" fmla="val 57080"/>
              <a:gd name="adj2" fmla="val -46949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B850294-FC08-465D-BB95-1FF0A956C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370639"/>
              </p:ext>
            </p:extLst>
          </p:nvPr>
        </p:nvGraphicFramePr>
        <p:xfrm>
          <a:off x="7110343" y="10898639"/>
          <a:ext cx="5721941" cy="94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143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Interest Expense</a:t>
                      </a:r>
                      <a:r>
                        <a:rPr lang="en-US" altLang="zh-CN" sz="2700" b="0" dirty="0">
                          <a:solidFill>
                            <a:schemeClr val="tx2"/>
                          </a:solidFill>
                        </a:rPr>
                        <a:t> (in 2020)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altLang="zh-CN" sz="2700" b="0" dirty="0">
                          <a:solidFill>
                            <a:schemeClr val="tx2"/>
                          </a:solidFill>
                        </a:rPr>
                        <a:t>Interest Payable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</a:tbl>
          </a:graphicData>
        </a:graphic>
      </p:graphicFrame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5B2E3CDA-B667-4834-ADDA-E75AF0AD46A3}"/>
              </a:ext>
            </a:extLst>
          </p:cNvPr>
          <p:cNvSpPr/>
          <p:nvPr/>
        </p:nvSpPr>
        <p:spPr>
          <a:xfrm>
            <a:off x="15675429" y="9578821"/>
            <a:ext cx="5979886" cy="2603661"/>
          </a:xfrm>
          <a:prstGeom prst="wedgeRoundRectCallout">
            <a:avLst>
              <a:gd name="adj1" fmla="val 57080"/>
              <a:gd name="adj2" fmla="val -46949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A180977-3952-4566-A032-AC3BBA19E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51209"/>
              </p:ext>
            </p:extLst>
          </p:nvPr>
        </p:nvGraphicFramePr>
        <p:xfrm>
          <a:off x="15804401" y="10027857"/>
          <a:ext cx="5721941" cy="189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143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Notes Payable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r>
                        <a:rPr lang="en-US" altLang="zh-CN" sz="2700" b="0" dirty="0">
                          <a:solidFill>
                            <a:schemeClr val="tx2"/>
                          </a:solidFill>
                        </a:rPr>
                        <a:t>Interest Payable (from 2020)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700" b="0" i="0" u="none" strike="noStrike" baseline="0" dirty="0">
                        <a:solidFill>
                          <a:schemeClr val="tx2"/>
                        </a:solidFill>
                        <a:latin typeface="STIX-Regular"/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Interest Expense (in 2021)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700" b="0" i="0" u="none" strike="noStrike" baseline="0" dirty="0">
                        <a:solidFill>
                          <a:schemeClr val="tx2"/>
                        </a:solidFill>
                        <a:latin typeface="STIX-Regular"/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22219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r>
                        <a:rPr lang="en-US" altLang="zh-CN" sz="2700" b="0" dirty="0">
                          <a:solidFill>
                            <a:schemeClr val="tx2"/>
                          </a:solidFill>
                        </a:rPr>
                        <a:t>        Cash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5554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24CFA52-8055-4954-886F-A83F49CB2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12771"/>
              </p:ext>
            </p:extLst>
          </p:nvPr>
        </p:nvGraphicFramePr>
        <p:xfrm>
          <a:off x="869201" y="10421411"/>
          <a:ext cx="5721941" cy="94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143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577899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Cash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272081">
                <a:tc>
                  <a:txBody>
                    <a:bodyPr/>
                    <a:lstStyle/>
                    <a:p>
                      <a:r>
                        <a:rPr lang="en-US" sz="2700" b="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altLang="zh-CN" sz="2700" b="0" dirty="0">
                          <a:solidFill>
                            <a:schemeClr val="tx2"/>
                          </a:solidFill>
                        </a:rPr>
                        <a:t>Notes Payable</a:t>
                      </a:r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7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XX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B8A26-8F8E-46DC-A51D-DC5C66FC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59AA6-171B-4D61-91CD-4BEE5E5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7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CF7F-1818-4EAF-AC25-66029499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Notes Payable -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4CBC-9898-4A6E-B688-BEA86DCF63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Example: First Hunan Bank agrees to lend ¥100,000 on September 1, 2020, if Yang Enterprises signs a ¥100,000, 12%, six-month note maturing on March 1, 2021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r>
              <a:rPr lang="en-US" dirty="0"/>
              <a:t>Interest accrues over the life of the note</a:t>
            </a:r>
          </a:p>
          <a:p>
            <a:pPr lvl="1"/>
            <a:r>
              <a:rPr lang="en-US" dirty="0"/>
              <a:t>Total interest payment: ¥6,000 (¥100,000 × 12% × 6/12)</a:t>
            </a:r>
          </a:p>
          <a:p>
            <a:pPr lvl="2"/>
            <a:r>
              <a:rPr lang="en-US" b="1" dirty="0"/>
              <a:t>Interest expense </a:t>
            </a:r>
            <a:r>
              <a:rPr lang="en-US" dirty="0"/>
              <a:t>and </a:t>
            </a:r>
            <a:r>
              <a:rPr lang="en-US" b="1" dirty="0"/>
              <a:t>interest payable </a:t>
            </a:r>
            <a:r>
              <a:rPr lang="en-US" dirty="0"/>
              <a:t>in 2020 : </a:t>
            </a:r>
            <a:r>
              <a:rPr lang="en-US" b="1" dirty="0">
                <a:solidFill>
                  <a:srgbClr val="C00000"/>
                </a:solidFill>
              </a:rPr>
              <a:t>¥4,000 </a:t>
            </a:r>
            <a:r>
              <a:rPr lang="en-US" dirty="0"/>
              <a:t>(¥100,000 × 12% × 4/12)</a:t>
            </a:r>
          </a:p>
          <a:p>
            <a:pPr lvl="2"/>
            <a:r>
              <a:rPr lang="en-US" b="1" dirty="0"/>
              <a:t>Interest expense </a:t>
            </a:r>
            <a:r>
              <a:rPr lang="en-US" dirty="0"/>
              <a:t>in 2021 : </a:t>
            </a:r>
            <a:r>
              <a:rPr lang="en-US" b="1" dirty="0">
                <a:solidFill>
                  <a:srgbClr val="C00000"/>
                </a:solidFill>
              </a:rPr>
              <a:t>¥2,000 </a:t>
            </a:r>
            <a:r>
              <a:rPr lang="en-US" dirty="0"/>
              <a:t>(¥100,000 × 12% × 2/12)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195725-14C2-44B2-A697-DDB0B1426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68351"/>
              </p:ext>
            </p:extLst>
          </p:nvPr>
        </p:nvGraphicFramePr>
        <p:xfrm>
          <a:off x="4194629" y="5017378"/>
          <a:ext cx="18375084" cy="176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2887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4462947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3289250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830866">
                <a:tc>
                  <a:txBody>
                    <a:bodyPr/>
                    <a:lstStyle/>
                    <a:p>
                      <a:r>
                        <a:rPr lang="en-US" sz="5400" b="0" dirty="0">
                          <a:solidFill>
                            <a:schemeClr val="tx2"/>
                          </a:solidFill>
                        </a:rPr>
                        <a:t>Cash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100,000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830866">
                <a:tc>
                  <a:txBody>
                    <a:bodyPr/>
                    <a:lstStyle/>
                    <a:p>
                      <a:r>
                        <a:rPr lang="en-US" sz="5400" b="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altLang="zh-CN" sz="5400" b="0" dirty="0">
                          <a:solidFill>
                            <a:schemeClr val="tx2"/>
                          </a:solidFill>
                        </a:rPr>
                        <a:t>Notes Payable</a:t>
                      </a:r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100,000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648D8C15-CD94-454B-9AC9-091D838632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937" y="4915778"/>
            <a:ext cx="2183492" cy="21834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E1094-328D-4919-B884-356B77DD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8BC8-8B08-4948-BD1F-B50F7613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6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BC56-693F-4BB7-ACC6-DEAB8978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Notes Payable - Example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B5DD0-11D8-4AB8-9B9B-CBF716845F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6000" dirty="0"/>
              <a:t>If Yang prepares financial statements annually, it makes an adjusting entry at December 31 to recognize interest expense and interest payable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6000" dirty="0"/>
              <a:t>At maturity (</a:t>
            </a:r>
            <a:r>
              <a:rPr lang="en-US" altLang="zh-CN" sz="6000" dirty="0"/>
              <a:t>March</a:t>
            </a:r>
            <a:r>
              <a:rPr lang="en-US" sz="6000" dirty="0"/>
              <a:t> 1, 2021), Yang pay the face value of the note plus interest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C211A5-40A7-4C63-B08A-654106802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695771"/>
              </p:ext>
            </p:extLst>
          </p:nvPr>
        </p:nvGraphicFramePr>
        <p:xfrm>
          <a:off x="4513943" y="5325153"/>
          <a:ext cx="18476686" cy="176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4506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1866090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1866090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828109">
                <a:tc>
                  <a:txBody>
                    <a:bodyPr/>
                    <a:lstStyle/>
                    <a:p>
                      <a:r>
                        <a:rPr lang="en-US" sz="5400" b="0" dirty="0">
                          <a:solidFill>
                            <a:schemeClr val="tx2"/>
                          </a:solidFill>
                        </a:rPr>
                        <a:t>Interest Expense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4,000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828109">
                <a:tc>
                  <a:txBody>
                    <a:bodyPr/>
                    <a:lstStyle/>
                    <a:p>
                      <a:r>
                        <a:rPr lang="en-US" sz="5400" b="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altLang="zh-CN" sz="5400" b="0" dirty="0">
                          <a:solidFill>
                            <a:schemeClr val="tx2"/>
                          </a:solidFill>
                        </a:rPr>
                        <a:t>Interest Payable</a:t>
                      </a:r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4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4,000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</a:tbl>
          </a:graphicData>
        </a:graphic>
      </p:graphicFrame>
      <p:pic>
        <p:nvPicPr>
          <p:cNvPr id="7" name="Picture 4" descr="Calculating Statement Stock Illustrations, Cliparts And Royalty Free  Calculating Statement Vectors">
            <a:extLst>
              <a:ext uri="{FF2B5EF4-FFF2-40B4-BE49-F238E27FC236}">
                <a16:creationId xmlns:a16="http://schemas.microsoft.com/office/drawing/2014/main" id="{D55B1095-F3DA-429E-9759-902EC410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73" y="4812549"/>
            <a:ext cx="3018970" cy="30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468FEF-18D3-4C54-BC4B-F8CBD708E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83986"/>
              </p:ext>
            </p:extLst>
          </p:nvPr>
        </p:nvGraphicFramePr>
        <p:xfrm>
          <a:off x="8287658" y="9231086"/>
          <a:ext cx="14702972" cy="329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913">
                  <a:extLst>
                    <a:ext uri="{9D8B030D-6E8A-4147-A177-3AD203B41FA5}">
                      <a16:colId xmlns:a16="http://schemas.microsoft.com/office/drawing/2014/main" val="2709869472"/>
                    </a:ext>
                  </a:extLst>
                </a:gridCol>
                <a:gridCol w="2656115">
                  <a:extLst>
                    <a:ext uri="{9D8B030D-6E8A-4147-A177-3AD203B41FA5}">
                      <a16:colId xmlns:a16="http://schemas.microsoft.com/office/drawing/2014/main" val="574507944"/>
                    </a:ext>
                  </a:extLst>
                </a:gridCol>
                <a:gridCol w="2481944">
                  <a:extLst>
                    <a:ext uri="{9D8B030D-6E8A-4147-A177-3AD203B41FA5}">
                      <a16:colId xmlns:a16="http://schemas.microsoft.com/office/drawing/2014/main" val="3270346043"/>
                    </a:ext>
                  </a:extLst>
                </a:gridCol>
              </a:tblGrid>
              <a:tr h="783092">
                <a:tc>
                  <a:txBody>
                    <a:bodyPr/>
                    <a:lstStyle/>
                    <a:p>
                      <a:r>
                        <a:rPr lang="en-US" sz="5000" b="0" dirty="0">
                          <a:solidFill>
                            <a:schemeClr val="tx2"/>
                          </a:solidFill>
                        </a:rPr>
                        <a:t>Notes Payable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100,000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966471"/>
                  </a:ext>
                </a:extLst>
              </a:tr>
              <a:tr h="783092">
                <a:tc>
                  <a:txBody>
                    <a:bodyPr/>
                    <a:lstStyle/>
                    <a:p>
                      <a:r>
                        <a:rPr lang="en-US" altLang="zh-CN" sz="5000" b="0" dirty="0">
                          <a:solidFill>
                            <a:schemeClr val="tx2"/>
                          </a:solidFill>
                        </a:rPr>
                        <a:t>Interest Payable (from 2020)</a:t>
                      </a:r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4,000</a:t>
                      </a:r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0" b="0" i="0" u="none" strike="noStrike" baseline="0" dirty="0">
                        <a:solidFill>
                          <a:schemeClr val="tx2"/>
                        </a:solidFill>
                        <a:latin typeface="STIX-Regular"/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90510"/>
                  </a:ext>
                </a:extLst>
              </a:tr>
              <a:tr h="783092">
                <a:tc>
                  <a:txBody>
                    <a:bodyPr/>
                    <a:lstStyle/>
                    <a:p>
                      <a:r>
                        <a:rPr lang="en-US" sz="5000" b="0" dirty="0">
                          <a:solidFill>
                            <a:schemeClr val="tx2"/>
                          </a:solidFill>
                        </a:rPr>
                        <a:t>Interest Expense (in 2021)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2,000</a:t>
                      </a:r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0" b="0" i="0" u="none" strike="noStrike" baseline="0" dirty="0">
                        <a:solidFill>
                          <a:schemeClr val="tx2"/>
                        </a:solidFill>
                        <a:latin typeface="STIX-Regular"/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522219"/>
                  </a:ext>
                </a:extLst>
              </a:tr>
              <a:tr h="783092">
                <a:tc>
                  <a:txBody>
                    <a:bodyPr/>
                    <a:lstStyle/>
                    <a:p>
                      <a:r>
                        <a:rPr lang="en-US" altLang="zh-CN" sz="5000" b="0" dirty="0">
                          <a:solidFill>
                            <a:schemeClr val="tx2"/>
                          </a:solidFill>
                        </a:rPr>
                        <a:t>        Cash</a:t>
                      </a:r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5000" b="0" dirty="0">
                        <a:solidFill>
                          <a:schemeClr val="tx2"/>
                        </a:solidFill>
                      </a:endParaRP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8283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0" b="0" i="0" u="none" strike="noStrike" baseline="0" dirty="0">
                          <a:solidFill>
                            <a:schemeClr val="tx2"/>
                          </a:solidFill>
                          <a:latin typeface="STIX-Regular"/>
                        </a:rPr>
                        <a:t>106,000</a:t>
                      </a:r>
                    </a:p>
                  </a:txBody>
                  <a:tcPr marL="61143" marR="61143" marT="30571" marB="3057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55549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4037F-0497-458D-9385-3DA588AA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07F0C-A8B7-443E-A25E-168AD8B1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8" descr="Pożyczka tanio. Na sam dowód osobisty. Bez BIK. Katowice Śródmieście •  OLX.pl">
            <a:extLst>
              <a:ext uri="{FF2B5EF4-FFF2-40B4-BE49-F238E27FC236}">
                <a16:creationId xmlns:a16="http://schemas.microsoft.com/office/drawing/2014/main" id="{F7EA4AB9-D8A7-442F-BE34-3CD2FA7CC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20387" r="19174" b="18486"/>
          <a:stretch/>
        </p:blipFill>
        <p:spPr bwMode="auto">
          <a:xfrm>
            <a:off x="6096000" y="10202076"/>
            <a:ext cx="2050145" cy="23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9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693-C145-4F43-A98D-0ECDBE6A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Unearned Revenues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BD15-22C6-4E67-862C-6D7B14DB04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Unearned Revenues</a:t>
            </a:r>
            <a:r>
              <a:rPr lang="en-US" dirty="0"/>
              <a:t>: liability account used to record cash received in advance of the sale or service</a:t>
            </a:r>
          </a:p>
          <a:p>
            <a:r>
              <a:rPr lang="en-US" dirty="0"/>
              <a:t>Examples: Starbucks gift cards, airline tickets, prepaid phone cards, Apple App Store &amp; iTunes gift cards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271853-7E02-4E38-A36F-283F28E05B99}"/>
              </a:ext>
            </a:extLst>
          </p:cNvPr>
          <p:cNvSpPr/>
          <p:nvPr/>
        </p:nvSpPr>
        <p:spPr>
          <a:xfrm>
            <a:off x="2024648" y="6219648"/>
            <a:ext cx="19949213" cy="6146298"/>
          </a:xfrm>
          <a:prstGeom prst="roundRect">
            <a:avLst>
              <a:gd name="adj" fmla="val 3981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056B2-B65C-4D5A-B1DA-05B03558A56D}"/>
              </a:ext>
            </a:extLst>
          </p:cNvPr>
          <p:cNvSpPr/>
          <p:nvPr/>
        </p:nvSpPr>
        <p:spPr>
          <a:xfrm>
            <a:off x="7012007" y="6430788"/>
            <a:ext cx="5719912" cy="2144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4B499F49-90EC-418C-85A7-AC29D784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211" y="6430234"/>
            <a:ext cx="3889609" cy="577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3200B310-B2F5-4484-9273-F601769F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10" y="6430788"/>
            <a:ext cx="4400703" cy="57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4BF283-8F1A-406A-8247-643DC4E83BC8}"/>
              </a:ext>
            </a:extLst>
          </p:cNvPr>
          <p:cNvSpPr txBox="1">
            <a:spLocks/>
          </p:cNvSpPr>
          <p:nvPr/>
        </p:nvSpPr>
        <p:spPr>
          <a:xfrm>
            <a:off x="7039278" y="6536375"/>
            <a:ext cx="5817696" cy="1933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3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i="0" kern="1200">
                <a:solidFill>
                  <a:schemeClr val="accent6"/>
                </a:solidFill>
                <a:latin typeface="Lato Black"/>
                <a:ea typeface="Lato Regular" charset="0"/>
                <a:cs typeface="Lato Regular" charset="0"/>
              </a:defRPr>
            </a:lvl1pPr>
          </a:lstStyle>
          <a:p>
            <a:pPr algn="ctr"/>
            <a:r>
              <a:rPr lang="en-US" altLang="zh-CN" sz="5400" b="0"/>
              <a:t>Unearned</a:t>
            </a:r>
          </a:p>
          <a:p>
            <a:pPr algn="ctr"/>
            <a:r>
              <a:rPr lang="en-US" sz="5400" b="0"/>
              <a:t>Revenues</a:t>
            </a:r>
            <a:endParaRPr lang="en-US" sz="5400" b="0" dirty="0"/>
          </a:p>
        </p:txBody>
      </p:sp>
      <p:pic>
        <p:nvPicPr>
          <p:cNvPr id="10" name="Picture 10" descr="Related image">
            <a:extLst>
              <a:ext uri="{FF2B5EF4-FFF2-40B4-BE49-F238E27FC236}">
                <a16:creationId xmlns:a16="http://schemas.microsoft.com/office/drawing/2014/main" id="{BD48EE26-F80E-4803-BF65-7060A5FF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960" y="6430788"/>
            <a:ext cx="4476209" cy="577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52C6D7D5-1B8C-4CBA-AD50-0DDE8ED7B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9184" y="8790958"/>
            <a:ext cx="5692641" cy="341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alistic airline ticket design | Airline tickets, Ticket design, Airline">
            <a:extLst>
              <a:ext uri="{FF2B5EF4-FFF2-40B4-BE49-F238E27FC236}">
                <a16:creationId xmlns:a16="http://schemas.microsoft.com/office/drawing/2014/main" id="{AC941287-CE7D-4EB2-906D-3D9FEC62F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5" b="13726"/>
          <a:stretch/>
        </p:blipFill>
        <p:spPr bwMode="auto">
          <a:xfrm>
            <a:off x="7039278" y="8946386"/>
            <a:ext cx="5692641" cy="31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AE0D5-EBCF-48B0-8E10-98D50DB1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Chapters 10&amp;11 Current Liabilities and Non-Current Liabilities | ACT2111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1228A4-855D-4B4C-8A28-8AD6CBEB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2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9880</TotalTime>
  <Words>4906</Words>
  <Application>Microsoft Macintosh PowerPoint</Application>
  <PresentationFormat>Custom</PresentationFormat>
  <Paragraphs>734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Lato Regular</vt:lpstr>
      <vt:lpstr>Liberation Sans</vt:lpstr>
      <vt:lpstr>Lota</vt:lpstr>
      <vt:lpstr>STIX-Bold</vt:lpstr>
      <vt:lpstr>STIX-Regular</vt:lpstr>
      <vt:lpstr>Arial</vt:lpstr>
      <vt:lpstr>Calibri</vt:lpstr>
      <vt:lpstr>Cambria Math</vt:lpstr>
      <vt:lpstr>Lato</vt:lpstr>
      <vt:lpstr>Lato Black</vt:lpstr>
      <vt:lpstr>Wingdings</vt:lpstr>
      <vt:lpstr>Office Theme</vt:lpstr>
      <vt:lpstr>PowerPoint Presentation</vt:lpstr>
      <vt:lpstr> Review of Ch9</vt:lpstr>
      <vt:lpstr> Review of Ch9 (cont’d)</vt:lpstr>
      <vt:lpstr>Liabilities</vt:lpstr>
      <vt:lpstr>Current vs. Non-current Liabilities</vt:lpstr>
      <vt:lpstr>Notes Payable</vt:lpstr>
      <vt:lpstr>Notes Payable - Example</vt:lpstr>
      <vt:lpstr>Notes Payable - Example (cont’d)</vt:lpstr>
      <vt:lpstr>Unearned Revenues</vt:lpstr>
      <vt:lpstr>Unearned Revenues - Example</vt:lpstr>
      <vt:lpstr>Current Maturities of Long-Term Debt</vt:lpstr>
      <vt:lpstr>Reporting Uncertainty</vt:lpstr>
      <vt:lpstr>Recognition of a Provision</vt:lpstr>
      <vt:lpstr>Reporting a Provision - Product Warranties</vt:lpstr>
      <vt:lpstr>Reporting a Provision - Product Warranties (cont’d)</vt:lpstr>
      <vt:lpstr>Reporting a Provision - Product Warranties (cont’d)</vt:lpstr>
      <vt:lpstr>Reporting of Current Liabilities</vt:lpstr>
      <vt:lpstr>Analysis of Current Liabilities</vt:lpstr>
      <vt:lpstr>How do company obtain long-term external funds?</vt:lpstr>
      <vt:lpstr>Comparison of three ways of external financing</vt:lpstr>
      <vt:lpstr>Bonds</vt:lpstr>
      <vt:lpstr>Bonds – calculation of bond issue prices</vt:lpstr>
      <vt:lpstr>Bonds – calculation of bond issue prices (cont’d)</vt:lpstr>
      <vt:lpstr>Bonds – calculation of bond issue prices (cont’d)</vt:lpstr>
      <vt:lpstr>Bonds – calculation of bond issue prices (cont’d)</vt:lpstr>
      <vt:lpstr>Bond Transactions - Issuing Bonds at Face Value</vt:lpstr>
      <vt:lpstr>Bond Transactions - Issuing Bonds at Face Value</vt:lpstr>
      <vt:lpstr>Discount or Premium on Bonds </vt:lpstr>
      <vt:lpstr>Issuing Bonds at a Discount</vt:lpstr>
      <vt:lpstr>Issuing Bonds at a Premium</vt:lpstr>
      <vt:lpstr>Amortizing Bond Discount and Bond Premium</vt:lpstr>
      <vt:lpstr>Amortizing Bond Discount</vt:lpstr>
      <vt:lpstr>Amortizing Bond Discount (cont’d)</vt:lpstr>
      <vt:lpstr>Amortizing Bond Discount (cont’d)</vt:lpstr>
      <vt:lpstr>Amortizing Bond Discount (cont’d)</vt:lpstr>
      <vt:lpstr>Amortizing Bond Discount (cont’d)</vt:lpstr>
      <vt:lpstr>Amortizing Bond Premium</vt:lpstr>
      <vt:lpstr>Amortizing Bond Premium (cont’d)</vt:lpstr>
      <vt:lpstr>Amortizing Bond Premium (cont’d)</vt:lpstr>
      <vt:lpstr>Amortizing Bond Premium (cont’d)</vt:lpstr>
      <vt:lpstr>Redeeming Bonds</vt:lpstr>
      <vt:lpstr>Redeeming Bonds (cont’d)</vt:lpstr>
      <vt:lpstr>Redeeming Bonds - Exercise</vt:lpstr>
      <vt:lpstr>Mortgage notes payable </vt:lpstr>
      <vt:lpstr>Straight note vs Mortgage note (installment note)</vt:lpstr>
      <vt:lpstr>Mortgage notes payable – a daily-life example</vt:lpstr>
      <vt:lpstr>Mortgage notes payable – a company example</vt:lpstr>
      <vt:lpstr>Mortgage notes payable – a company example</vt:lpstr>
      <vt:lpstr>Mortgage notes payable – a company example</vt:lpstr>
      <vt:lpstr>Presentation</vt:lpstr>
      <vt:lpstr>Debt analysis</vt:lpstr>
      <vt:lpstr>Debt analysis (cont’d)</vt:lpstr>
      <vt:lpstr>Glossary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Shijie Yang</dc:creator>
  <cp:lastModifiedBy>Yi Cao</cp:lastModifiedBy>
  <cp:revision>1376</cp:revision>
  <dcterms:created xsi:type="dcterms:W3CDTF">2018-08-12T11:43:56Z</dcterms:created>
  <dcterms:modified xsi:type="dcterms:W3CDTF">2022-04-05T17:11:18Z</dcterms:modified>
</cp:coreProperties>
</file>